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3"/>
  </p:notesMasterIdLst>
  <p:sldIdLst>
    <p:sldId id="256" r:id="rId3"/>
    <p:sldId id="257" r:id="rId4"/>
    <p:sldId id="265" r:id="rId5"/>
    <p:sldId id="258" r:id="rId6"/>
    <p:sldId id="1720" r:id="rId7"/>
    <p:sldId id="1722" r:id="rId8"/>
    <p:sldId id="1723" r:id="rId9"/>
    <p:sldId id="1724" r:id="rId10"/>
    <p:sldId id="1719" r:id="rId11"/>
    <p:sldId id="1497" r:id="rId12"/>
    <p:sldId id="1496" r:id="rId13"/>
    <p:sldId id="1725" r:id="rId14"/>
    <p:sldId id="1549" r:id="rId15"/>
    <p:sldId id="1550" r:id="rId16"/>
    <p:sldId id="1551" r:id="rId17"/>
    <p:sldId id="1554" r:id="rId18"/>
    <p:sldId id="1566" r:id="rId19"/>
    <p:sldId id="1717" r:id="rId20"/>
    <p:sldId id="262" r:id="rId21"/>
    <p:sldId id="26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4C60889-44F2-34DD-F782-D1D73CA4953F}" name="Wigness, Maggie B CIV USARMY DEVCOM ARL (USA)" initials="WMBCUDA(" userId="Wigness, Maggie B CIV USARMY DEVCOM ARL (USA)"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A777"/>
    <a:srgbClr val="AFAC7F"/>
    <a:srgbClr val="B4B186"/>
    <a:srgbClr val="8E8A58"/>
    <a:srgbClr val="C3BE00"/>
    <a:srgbClr val="F15A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23" autoAdjust="0"/>
    <p:restoredTop sz="94660"/>
  </p:normalViewPr>
  <p:slideViewPr>
    <p:cSldViewPr snapToGrid="0">
      <p:cViewPr varScale="1">
        <p:scale>
          <a:sx n="89" d="100"/>
          <a:sy n="89" d="100"/>
        </p:scale>
        <p:origin x="184" y="92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9375E6-B0D8-F04A-AC03-36FE72173EF2}" type="datetimeFigureOut">
              <a:rPr lang="en-US" smtClean="0"/>
              <a:t>1/11/23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3E98C-4EB1-0840-A8A1-86D67B0CB555}" type="slidenum">
              <a:rPr lang="en-US" smtClean="0"/>
              <a:t>‹#›</a:t>
            </a:fld>
            <a:endParaRPr lang="en-US"/>
          </a:p>
        </p:txBody>
      </p:sp>
    </p:spTree>
    <p:extLst>
      <p:ext uri="{BB962C8B-B14F-4D97-AF65-F5344CB8AC3E}">
        <p14:creationId xmlns:p14="http://schemas.microsoft.com/office/powerpoint/2010/main" val="2914440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We formulate the following two hypothesis that forms the basis of our technical approach.</a:t>
            </a:r>
          </a:p>
          <a:p>
            <a:endParaRPr lang="en-US" dirty="0">
              <a:effectLst/>
              <a:latin typeface="Helvetica" pitchFamily="2" charset="0"/>
            </a:endParaRPr>
          </a:p>
          <a:p>
            <a:r>
              <a:rPr lang="en-US" dirty="0">
                <a:effectLst/>
                <a:latin typeface="Helvetica" pitchFamily="2" charset="0"/>
              </a:rPr>
              <a:t>Our architecture is based on predictive processing – a theory of mind, wherein the neuro-symbolic approach builds a “world model” that captures context (such as spatiotemporal relationships) and uses this context to hypothesize and confirm predictions over the sensor data. We use a hierarchical representation of the world model, varying from neural models (capturing local context but at a higher level of detail) to symbolic abstract models (capturing broader contexts that may extend more broadly in space and time). Different learning and inference tasks and modalities running on heterogeneous </a:t>
            </a:r>
            <a:r>
              <a:rPr lang="en-US" dirty="0" err="1">
                <a:effectLst/>
                <a:latin typeface="Helvetica" pitchFamily="2" charset="0"/>
              </a:rPr>
              <a:t>IoBT</a:t>
            </a:r>
            <a:r>
              <a:rPr lang="en-US" dirty="0">
                <a:effectLst/>
                <a:latin typeface="Helvetica" pitchFamily="2" charset="0"/>
              </a:rPr>
              <a:t> nodes can benefit from varying extent of symbolic knowledge. For example, tracking a vehicle can exploit well-understood physics models while detecting a vehicle of a particular type can rely on “</a:t>
            </a:r>
            <a:r>
              <a:rPr lang="en-US" dirty="0" err="1">
                <a:effectLst/>
                <a:latin typeface="Helvetica" pitchFamily="2" charset="0"/>
              </a:rPr>
              <a:t>ispart</a:t>
            </a:r>
            <a:r>
              <a:rPr lang="en-US" dirty="0">
                <a:effectLst/>
                <a:latin typeface="Helvetica" pitchFamily="2" charset="0"/>
              </a:rPr>
              <a:t>-of” relationships such as “wheel is-part-of vehicle” or spatial co-occurrences such as vehicles co-occur with roads. This choice of the right level of fusing symbolic knowledge with deep learning can also enable resource-efficient inferences on different </a:t>
            </a:r>
            <a:r>
              <a:rPr lang="en-US" dirty="0" err="1">
                <a:effectLst/>
                <a:latin typeface="Helvetica" pitchFamily="2" charset="0"/>
              </a:rPr>
              <a:t>IoBT</a:t>
            </a:r>
            <a:r>
              <a:rPr lang="en-US" dirty="0">
                <a:effectLst/>
                <a:latin typeface="Helvetica" pitchFamily="2" charset="0"/>
              </a:rPr>
              <a:t> nodes with varying computational power.</a:t>
            </a:r>
          </a:p>
          <a:p>
            <a:endParaRPr lang="en-US" dirty="0">
              <a:effectLst/>
              <a:latin typeface="Helvetica" pitchFamily="2" charset="0"/>
            </a:endParaRPr>
          </a:p>
          <a:p>
            <a:r>
              <a:rPr lang="en-US" dirty="0">
                <a:effectLst/>
                <a:latin typeface="Helvetica" pitchFamily="2" charset="0"/>
              </a:rPr>
              <a:t>The runtime monitors are needed to detect when the environment has evolved outside the training context and the learned models cannot be trusted. Our runtime monitor uses the inference pattern of the learning model to detect inputs that are surprising to the model. Such monitors are more effective in detecting OOD and adversarial inputs when compared with traditional anomaly detection approaches that attempt to learn the training distribution without taking into account the model.</a:t>
            </a:r>
          </a:p>
          <a:p>
            <a:endParaRPr lang="en-US" dirty="0">
              <a:effectLst/>
              <a:latin typeface="Helvetica" pitchFamily="2" charset="0"/>
            </a:endParaRP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674BF467-3716-8C47-B56D-37FA244DBB55}" type="slidenum">
              <a:rPr lang="en-US" smtClean="0"/>
              <a:t>9</a:t>
            </a:fld>
            <a:endParaRPr lang="en-US"/>
          </a:p>
        </p:txBody>
      </p:sp>
    </p:spTree>
    <p:extLst>
      <p:ext uri="{BB962C8B-B14F-4D97-AF65-F5344CB8AC3E}">
        <p14:creationId xmlns:p14="http://schemas.microsoft.com/office/powerpoint/2010/main" val="3509133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The battlefield environment and context of an </a:t>
            </a:r>
            <a:r>
              <a:rPr lang="en-US" dirty="0" err="1">
                <a:effectLst/>
                <a:latin typeface="Helvetica" pitchFamily="2" charset="0"/>
              </a:rPr>
              <a:t>IoBT</a:t>
            </a:r>
            <a:r>
              <a:rPr lang="en-US" dirty="0">
                <a:effectLst/>
                <a:latin typeface="Helvetica" pitchFamily="2" charset="0"/>
              </a:rPr>
              <a:t> will change rapidly, and hence, the responsible deployment of ML in </a:t>
            </a:r>
            <a:r>
              <a:rPr lang="en-US" dirty="0" err="1">
                <a:effectLst/>
                <a:latin typeface="Helvetica" pitchFamily="2" charset="0"/>
              </a:rPr>
              <a:t>IoBTs</a:t>
            </a:r>
            <a:r>
              <a:rPr lang="en-US" dirty="0">
                <a:effectLst/>
                <a:latin typeface="Helvetica" pitchFamily="2" charset="0"/>
              </a:rPr>
              <a:t> necessitates the detection of adversarial, OOD and novel inputs, and quick adaptation of the ML models. Traditional approaches to building high-assurance systems using formal methods and control theory are insufficient to reason about ML models that are orders of magnitude larger in scale and complexity. The inference in neuro-symbolic models need not follow the usual acyclic propagation in feedforward neural networks, which creates new challenges for uncertainty quantification. Thus, there is a need to develop methods to analyze the prediction performance and robustness of neuro-symbolic models.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178958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neuro-symbolic architecture combines this symbolic probabilistic logic programming layer with neural generative model representing the joint distribution and the base DL model.  The top two layers also serve as runtime monitor for the base DL model that could use any state-of-the-art architecture and itself does not need to be robust. The layer 1 can detect inconsistencies between inputs, decision made by the L0 model and the explanation to flag a surprise. The Layer 2 can detect violation of relationship rules. For example, if a vehicle appears above the horizon line and the logic program assigns low probability to such an occurrence, it would be detected as an L2 surprise. </a:t>
            </a:r>
          </a:p>
        </p:txBody>
      </p:sp>
      <p:sp>
        <p:nvSpPr>
          <p:cNvPr id="4" name="Slide Number Placeholder 3"/>
          <p:cNvSpPr>
            <a:spLocks noGrp="1"/>
          </p:cNvSpPr>
          <p:nvPr>
            <p:ph type="sldNum" sz="quarter" idx="5"/>
          </p:nvPr>
        </p:nvSpPr>
        <p:spPr/>
        <p:txBody>
          <a:bodyPr/>
          <a:lstStyle/>
          <a:p>
            <a:fld id="{674BF467-3716-8C47-B56D-37FA244DBB55}" type="slidenum">
              <a:rPr lang="en-US" smtClean="0"/>
              <a:t>10</a:t>
            </a:fld>
            <a:endParaRPr lang="en-US"/>
          </a:p>
        </p:txBody>
      </p:sp>
    </p:spTree>
    <p:extLst>
      <p:ext uri="{BB962C8B-B14F-4D97-AF65-F5344CB8AC3E}">
        <p14:creationId xmlns:p14="http://schemas.microsoft.com/office/powerpoint/2010/main" val="550747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this architecture can capture larger context as we go up in the layers. The higher layer capture more abstract concepts and can thus capture larger </a:t>
            </a:r>
            <a:r>
              <a:rPr lang="en-US" dirty="0" err="1"/>
              <a:t>spatio</a:t>
            </a:r>
            <a:r>
              <a:rPr lang="en-US" dirty="0"/>
              <a:t>-temporal context in a resource-efficient manner. Logic programs tend to be much smaller with faster inference compared to a monolithic deep neural network trying to learn and represent the same relationships because DNNs would work with pixel-level inputs while the logic program uses atomic  concepts such as objects identified in a scene.</a:t>
            </a:r>
          </a:p>
        </p:txBody>
      </p:sp>
      <p:sp>
        <p:nvSpPr>
          <p:cNvPr id="4" name="Slide Number Placeholder 3"/>
          <p:cNvSpPr>
            <a:spLocks noGrp="1"/>
          </p:cNvSpPr>
          <p:nvPr>
            <p:ph type="sldNum" sz="quarter" idx="5"/>
          </p:nvPr>
        </p:nvSpPr>
        <p:spPr/>
        <p:txBody>
          <a:bodyPr/>
          <a:lstStyle/>
          <a:p>
            <a:fld id="{674BF467-3716-8C47-B56D-37FA244DBB55}" type="slidenum">
              <a:rPr lang="en-US" smtClean="0"/>
              <a:t>11</a:t>
            </a:fld>
            <a:endParaRPr lang="en-US"/>
          </a:p>
        </p:txBody>
      </p:sp>
    </p:spTree>
    <p:extLst>
      <p:ext uri="{BB962C8B-B14F-4D97-AF65-F5344CB8AC3E}">
        <p14:creationId xmlns:p14="http://schemas.microsoft.com/office/powerpoint/2010/main" val="728076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this architecture can capture larger context as we go up in the layers. The higher layer capture more abstract concepts and can thus capture larger </a:t>
            </a:r>
            <a:r>
              <a:rPr lang="en-US" dirty="0" err="1"/>
              <a:t>spatio</a:t>
            </a:r>
            <a:r>
              <a:rPr lang="en-US" dirty="0"/>
              <a:t>-temporal context in a resource-efficient manner. Logic programs tend to be much smaller with faster inference compared to a monolithic deep neural network trying to learn and represent the same relationships because DNNs would work with pixel-level inputs while the logic program uses atomic  concepts such as objects identified in a scene.</a:t>
            </a:r>
          </a:p>
        </p:txBody>
      </p:sp>
      <p:sp>
        <p:nvSpPr>
          <p:cNvPr id="4" name="Slide Number Placeholder 3"/>
          <p:cNvSpPr>
            <a:spLocks noGrp="1"/>
          </p:cNvSpPr>
          <p:nvPr>
            <p:ph type="sldNum" sz="quarter" idx="5"/>
          </p:nvPr>
        </p:nvSpPr>
        <p:spPr/>
        <p:txBody>
          <a:bodyPr/>
          <a:lstStyle/>
          <a:p>
            <a:fld id="{674BF467-3716-8C47-B56D-37FA244DBB55}" type="slidenum">
              <a:rPr lang="en-US" smtClean="0"/>
              <a:t>12</a:t>
            </a:fld>
            <a:endParaRPr lang="en-US"/>
          </a:p>
        </p:txBody>
      </p:sp>
    </p:spTree>
    <p:extLst>
      <p:ext uri="{BB962C8B-B14F-4D97-AF65-F5344CB8AC3E}">
        <p14:creationId xmlns:p14="http://schemas.microsoft.com/office/powerpoint/2010/main" val="313873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show some initial results with PP-inspired neuro-symbolic architecture on the </a:t>
            </a:r>
            <a:r>
              <a:rPr lang="en-US" dirty="0" err="1"/>
              <a:t>NuScenes</a:t>
            </a:r>
            <a:r>
              <a:rPr lang="en-US" dirty="0"/>
              <a:t> dataset . In this experiment, we are using a single modality (vision/images).  This dataset comprises road images from cities – Boston and Singapore. It has multiple classes – human, bicycle, motorcycle, car, truck and other objects (such as traffic cones). On the top right, you can see the ground truth where the movable separators are contiguous on the left of the image. At the bottom, we notice that a purely deep learning model marks some of the distant movable separators on the left to be a truck or a person while the neuro-symbolic model has a much higher accuracy. The neuro-symbolic layer is able to utilize the contiguous co-occurrence of these separators to achieve this improvement. </a:t>
            </a:r>
          </a:p>
          <a:p>
            <a:endParaRPr lang="en-US" dirty="0"/>
          </a:p>
          <a:p>
            <a:r>
              <a:rPr lang="en-US" dirty="0"/>
              <a:t>The extension to multimodality is our ongoing focus. We expect symbolic layer to be even more critical in learning associations across different modality. </a:t>
            </a:r>
          </a:p>
        </p:txBody>
      </p:sp>
      <p:sp>
        <p:nvSpPr>
          <p:cNvPr id="4" name="Slide Number Placeholder 3"/>
          <p:cNvSpPr>
            <a:spLocks noGrp="1"/>
          </p:cNvSpPr>
          <p:nvPr>
            <p:ph type="sldNum" sz="quarter" idx="5"/>
          </p:nvPr>
        </p:nvSpPr>
        <p:spPr/>
        <p:txBody>
          <a:bodyPr/>
          <a:lstStyle/>
          <a:p>
            <a:fld id="{674BF467-3716-8C47-B56D-37FA244DBB55}" type="slidenum">
              <a:rPr lang="en-US" smtClean="0"/>
              <a:t>13</a:t>
            </a:fld>
            <a:endParaRPr lang="en-US"/>
          </a:p>
        </p:txBody>
      </p:sp>
    </p:spTree>
    <p:extLst>
      <p:ext uri="{BB962C8B-B14F-4D97-AF65-F5344CB8AC3E}">
        <p14:creationId xmlns:p14="http://schemas.microsoft.com/office/powerpoint/2010/main" val="3568370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present a more quantitative evaluation with focus on data-efficiency and robustness to occlusion.</a:t>
            </a:r>
          </a:p>
          <a:p>
            <a:endParaRPr lang="en-US" dirty="0"/>
          </a:p>
          <a:p>
            <a:r>
              <a:rPr lang="en-US" dirty="0" err="1"/>
              <a:t>Nuscenes</a:t>
            </a:r>
            <a:r>
              <a:rPr lang="en-US" dirty="0"/>
              <a:t> dataset has a few classes that have a very small amount of data. Bicycle images are only 1.04% and motorcycle images are only 1.11%.  We consider images with varying level of occlusion ranging from no occlusion to 30% occlusion and 50% occlusion. </a:t>
            </a:r>
          </a:p>
          <a:p>
            <a:endParaRPr lang="en-US" dirty="0"/>
          </a:p>
          <a:p>
            <a:r>
              <a:rPr lang="en-US" dirty="0"/>
              <a:t>Neuro-symbolic models consistently outperform the deep learning models. This improvement is very pronounced for classes with smaller amount of data and higher occlusion. This is due to the exploitation of the larger context. For example, the accuracy for motorcycles improves to over 64% from 12.5% with 50% occlusion. </a:t>
            </a:r>
          </a:p>
          <a:p>
            <a:endParaRPr lang="en-US" dirty="0"/>
          </a:p>
          <a:p>
            <a:endParaRPr lang="en-US" dirty="0"/>
          </a:p>
        </p:txBody>
      </p:sp>
      <p:sp>
        <p:nvSpPr>
          <p:cNvPr id="4" name="Slide Number Placeholder 3"/>
          <p:cNvSpPr>
            <a:spLocks noGrp="1"/>
          </p:cNvSpPr>
          <p:nvPr>
            <p:ph type="sldNum" sz="quarter" idx="5"/>
          </p:nvPr>
        </p:nvSpPr>
        <p:spPr/>
        <p:txBody>
          <a:bodyPr/>
          <a:lstStyle/>
          <a:p>
            <a:fld id="{674BF467-3716-8C47-B56D-37FA244DBB55}" type="slidenum">
              <a:rPr lang="en-US" smtClean="0"/>
              <a:t>14</a:t>
            </a:fld>
            <a:endParaRPr lang="en-US"/>
          </a:p>
        </p:txBody>
      </p:sp>
    </p:spTree>
    <p:extLst>
      <p:ext uri="{BB962C8B-B14F-4D97-AF65-F5344CB8AC3E}">
        <p14:creationId xmlns:p14="http://schemas.microsoft.com/office/powerpoint/2010/main" val="757107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inclusion of larger context for robust inference raises the question that how would such models respond to new contexts. For this, we again use image modality and consider the problem of detecting objects when they are out of context.</a:t>
            </a:r>
          </a:p>
          <a:p>
            <a:endParaRPr lang="en-US" dirty="0"/>
          </a:p>
          <a:p>
            <a:r>
              <a:rPr lang="en-US" dirty="0"/>
              <a:t>On the right hand side we have examples of natural and artificially crafted images with objects that are out of context such as elephant in a room and a keyboard sign where one expects a traffic sign. </a:t>
            </a:r>
          </a:p>
        </p:txBody>
      </p:sp>
      <p:sp>
        <p:nvSpPr>
          <p:cNvPr id="4" name="Slide Number Placeholder 3"/>
          <p:cNvSpPr>
            <a:spLocks noGrp="1"/>
          </p:cNvSpPr>
          <p:nvPr>
            <p:ph type="sldNum" sz="quarter" idx="5"/>
          </p:nvPr>
        </p:nvSpPr>
        <p:spPr/>
        <p:txBody>
          <a:bodyPr/>
          <a:lstStyle/>
          <a:p>
            <a:fld id="{674BF467-3716-8C47-B56D-37FA244DBB55}" type="slidenum">
              <a:rPr lang="en-US" smtClean="0"/>
              <a:t>15</a:t>
            </a:fld>
            <a:endParaRPr lang="en-US"/>
          </a:p>
        </p:txBody>
      </p:sp>
    </p:spTree>
    <p:extLst>
      <p:ext uri="{BB962C8B-B14F-4D97-AF65-F5344CB8AC3E}">
        <p14:creationId xmlns:p14="http://schemas.microsoft.com/office/powerpoint/2010/main" val="1145975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created a dataset of such out-of-context images and have made it available for research.  We observe that detecting this surprise using </a:t>
            </a:r>
            <a:r>
              <a:rPr lang="en-US" dirty="0" err="1"/>
              <a:t>softmax</a:t>
            </a:r>
            <a:r>
              <a:rPr lang="en-US" dirty="0"/>
              <a:t> for uncertainty-quantification is not very effective. The AUC score improves significantly once we incorporate joint distribution of the objects and labels. It improves even more when we incorporate the context graph. We need to use the predicted labels from the lower layer when doing inference at the higher level (L2), this can induce errors when the lower layer has an incorrect prediction – for example, we could have an out-of-context input where multiple objects got labeled incorrectly in a manner that the incorrect labels are now consistent with respect to symbolic association between them. A bus could get labeled as a book and a laptop as a table, and even though bus in a bedroom is out-of-context. The incorrect labels could be self-consistent. We notice that this use of predicted labels as against the actual labels leads to only a small deterioration in accuracy – 0.980 to 0.897. </a:t>
            </a:r>
          </a:p>
        </p:txBody>
      </p:sp>
      <p:sp>
        <p:nvSpPr>
          <p:cNvPr id="4" name="Slide Number Placeholder 3"/>
          <p:cNvSpPr>
            <a:spLocks noGrp="1"/>
          </p:cNvSpPr>
          <p:nvPr>
            <p:ph type="sldNum" sz="quarter" idx="5"/>
          </p:nvPr>
        </p:nvSpPr>
        <p:spPr/>
        <p:txBody>
          <a:bodyPr/>
          <a:lstStyle/>
          <a:p>
            <a:fld id="{674BF467-3716-8C47-B56D-37FA244DBB55}" type="slidenum">
              <a:rPr lang="en-US" smtClean="0"/>
              <a:t>16</a:t>
            </a:fld>
            <a:endParaRPr lang="en-US"/>
          </a:p>
        </p:txBody>
      </p:sp>
    </p:spTree>
    <p:extLst>
      <p:ext uri="{BB962C8B-B14F-4D97-AF65-F5344CB8AC3E}">
        <p14:creationId xmlns:p14="http://schemas.microsoft.com/office/powerpoint/2010/main" val="1154091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The first key challenge is “How do we develop scalable context-aware neuro-symbolic learning and inference that span the spectrum of combinations of symbolic reasoning with data-driven deep learning, and enables the selection of an appropriate combination for a given resource-constrained </a:t>
            </a:r>
            <a:r>
              <a:rPr lang="en-US" dirty="0" err="1">
                <a:effectLst/>
                <a:latin typeface="Helvetica" pitchFamily="2" charset="0"/>
              </a:rPr>
              <a:t>IoBT</a:t>
            </a:r>
            <a:r>
              <a:rPr lang="en-US" dirty="0">
                <a:effectLst/>
                <a:latin typeface="Helvetica" pitchFamily="2" charset="0"/>
              </a:rPr>
              <a:t>?”</a:t>
            </a:r>
          </a:p>
          <a:p>
            <a:endParaRPr lang="en-US" dirty="0">
              <a:effectLst/>
              <a:latin typeface="Helvetica" pitchFamily="2" charset="0"/>
            </a:endParaRPr>
          </a:p>
          <a:p>
            <a:r>
              <a:rPr lang="en-US" dirty="0">
                <a:effectLst/>
                <a:latin typeface="Helvetica" pitchFamily="2" charset="0"/>
              </a:rPr>
              <a:t>Inference in </a:t>
            </a:r>
            <a:r>
              <a:rPr lang="en-US" dirty="0" err="1">
                <a:effectLst/>
                <a:latin typeface="Helvetica" pitchFamily="2" charset="0"/>
              </a:rPr>
              <a:t>IoBTs</a:t>
            </a:r>
            <a:r>
              <a:rPr lang="en-US" dirty="0">
                <a:effectLst/>
                <a:latin typeface="Helvetica" pitchFamily="2" charset="0"/>
              </a:rPr>
              <a:t> requires collaborative multi-modal fusion where sensors are not continuously streaming data but, instead, there is a context-dependent sharing of data over a dynamic and contested </a:t>
            </a:r>
            <a:r>
              <a:rPr lang="en-US" dirty="0" err="1">
                <a:effectLst/>
                <a:latin typeface="Helvetica" pitchFamily="2" charset="0"/>
              </a:rPr>
              <a:t>IoBT</a:t>
            </a:r>
            <a:r>
              <a:rPr lang="en-US" dirty="0">
                <a:effectLst/>
                <a:latin typeface="Helvetica" pitchFamily="2" charset="0"/>
              </a:rPr>
              <a:t> network. Neuro-symbolic methods naturally represent knowledge at varying levels of abstraction, allowing the symbolic representation to model a larger and interpretable context that can be fused with background knowledge to allow reasoning over longer spatial and temporal scales. Thus, these approaches can be used for context-aware sensing and exploit the flexibility of heterogeneous, multi-modal, and </a:t>
            </a:r>
            <a:r>
              <a:rPr lang="en-US" dirty="0" err="1">
                <a:effectLst/>
                <a:latin typeface="Helvetica" pitchFamily="2" charset="0"/>
              </a:rPr>
              <a:t>multivantage</a:t>
            </a:r>
            <a:r>
              <a:rPr lang="en-US" dirty="0">
                <a:effectLst/>
                <a:latin typeface="Helvetica" pitchFamily="2" charset="0"/>
              </a:rPr>
              <a:t> data in </a:t>
            </a:r>
            <a:r>
              <a:rPr lang="en-US" dirty="0" err="1">
                <a:effectLst/>
                <a:latin typeface="Helvetica" pitchFamily="2" charset="0"/>
              </a:rPr>
              <a:t>IoBTs</a:t>
            </a:r>
            <a:r>
              <a:rPr lang="en-US" dirty="0">
                <a:effectLst/>
                <a:latin typeface="Helvetica" pitchFamily="2" charset="0"/>
              </a:rPr>
              <a:t>. The use of context and corroboration of predictions from different data sources and modalities also makes inference robust.</a:t>
            </a:r>
          </a:p>
          <a:p>
            <a:endParaRPr lang="en-US" dirty="0">
              <a:effectLst/>
              <a:latin typeface="Helvetica" pitchFamily="2" charset="0"/>
            </a:endParaRPr>
          </a:p>
          <a:p>
            <a:r>
              <a:rPr lang="en-US" dirty="0">
                <a:effectLst/>
                <a:latin typeface="Helvetica" pitchFamily="2" charset="0"/>
              </a:rPr>
              <a:t>The heterogeneity of </a:t>
            </a:r>
            <a:r>
              <a:rPr lang="en-US" dirty="0" err="1">
                <a:effectLst/>
                <a:latin typeface="Helvetica" pitchFamily="2" charset="0"/>
              </a:rPr>
              <a:t>IoBT</a:t>
            </a:r>
            <a:r>
              <a:rPr lang="en-US" dirty="0">
                <a:effectLst/>
                <a:latin typeface="Helvetica" pitchFamily="2" charset="0"/>
              </a:rPr>
              <a:t> nodes requires a flexible neuro-symbolic framework that can span different levels of the combination of symbolic reasoning and data-driven learning. At one end of the spectrum, we can consider mostly symbolic inference using rules over entities that are identified using deep learning, and at the other end, we can consider methods where logical rules are compiled</a:t>
            </a:r>
          </a:p>
          <a:p>
            <a:r>
              <a:rPr lang="en-US" dirty="0">
                <a:effectLst/>
                <a:latin typeface="Helvetica" pitchFamily="2" charset="0"/>
              </a:rPr>
              <a:t>into the deep learning presentation either as a regularizing loss function or a differentiable DNN representation. The selection of appropriate combinations for different inference tasks and</a:t>
            </a:r>
          </a:p>
          <a:p>
            <a:r>
              <a:rPr lang="en-US" dirty="0">
                <a:effectLst/>
                <a:latin typeface="Helvetica" pitchFamily="2" charset="0"/>
              </a:rPr>
              <a:t>resource constrained </a:t>
            </a:r>
            <a:r>
              <a:rPr lang="en-US" dirty="0" err="1">
                <a:effectLst/>
                <a:latin typeface="Helvetica" pitchFamily="2" charset="0"/>
              </a:rPr>
              <a:t>IoBT</a:t>
            </a:r>
            <a:r>
              <a:rPr lang="en-US" dirty="0">
                <a:effectLst/>
                <a:latin typeface="Helvetica" pitchFamily="2" charset="0"/>
              </a:rPr>
              <a:t> nodes would help create an adaptive</a:t>
            </a:r>
          </a:p>
          <a:p>
            <a:r>
              <a:rPr lang="en-US" dirty="0" err="1">
                <a:effectLst/>
                <a:latin typeface="Helvetica" pitchFamily="2" charset="0"/>
              </a:rPr>
              <a:t>IoBT</a:t>
            </a:r>
            <a:r>
              <a:rPr lang="en-US" dirty="0">
                <a:effectLst/>
                <a:latin typeface="Helvetica" pitchFamily="2" charset="0"/>
              </a:rPr>
              <a:t>.</a:t>
            </a: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8009752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7840"/>
          </a:xfrm>
          <a:prstGeom prst="rect">
            <a:avLst/>
          </a:prstGeom>
        </p:spPr>
      </p:pic>
      <p:sp>
        <p:nvSpPr>
          <p:cNvPr id="6" name="Title 5"/>
          <p:cNvSpPr>
            <a:spLocks noGrp="1"/>
          </p:cNvSpPr>
          <p:nvPr>
            <p:ph type="title" hasCustomPrompt="1"/>
          </p:nvPr>
        </p:nvSpPr>
        <p:spPr>
          <a:xfrm>
            <a:off x="4003589" y="1375719"/>
            <a:ext cx="7416114" cy="1795849"/>
          </a:xfrm>
          <a:prstGeom prst="rect">
            <a:avLst/>
          </a:prstGeom>
        </p:spPr>
        <p:txBody>
          <a:bodyPr/>
          <a:lstStyle>
            <a:lvl1pPr>
              <a:defRPr lang="en-US" sz="4000" b="1" baseline="0" dirty="0">
                <a:solidFill>
                  <a:schemeClr val="bg1"/>
                </a:solidFill>
                <a:latin typeface="Calibri" panose="020F0502020204030204" pitchFamily="34" charset="0"/>
                <a:cs typeface="Calibri" panose="020F0502020204030204" pitchFamily="34" charset="0"/>
              </a:defRPr>
            </a:lvl1pPr>
          </a:lstStyle>
          <a:p>
            <a:r>
              <a:rPr lang="en-US" sz="4400" b="1" dirty="0">
                <a:solidFill>
                  <a:schemeClr val="bg1"/>
                </a:solidFill>
                <a:latin typeface="+mn-lt"/>
              </a:rPr>
              <a:t>Task #.#: Task Title Goes Here</a:t>
            </a:r>
          </a:p>
        </p:txBody>
      </p:sp>
      <p:sp>
        <p:nvSpPr>
          <p:cNvPr id="12" name="Text Placeholder 11"/>
          <p:cNvSpPr>
            <a:spLocks noGrp="1"/>
          </p:cNvSpPr>
          <p:nvPr>
            <p:ph type="body" sz="quarter" idx="10" hasCustomPrompt="1"/>
          </p:nvPr>
        </p:nvSpPr>
        <p:spPr>
          <a:xfrm>
            <a:off x="4003590" y="3429000"/>
            <a:ext cx="7858896" cy="2082115"/>
          </a:xfrm>
          <a:prstGeom prst="rect">
            <a:avLst/>
          </a:prstGeom>
        </p:spPr>
        <p:txBody>
          <a:bodyPr/>
          <a:lstStyle>
            <a:lvl1pPr marL="0" indent="0" algn="l">
              <a:spcBef>
                <a:spcPts val="0"/>
              </a:spcBef>
              <a:buNone/>
              <a:defRPr sz="2400" b="0" baseline="0">
                <a:solidFill>
                  <a:schemeClr val="bg1"/>
                </a:solidFill>
                <a:latin typeface="Calibri" panose="020F0502020204030204" pitchFamily="34" charset="0"/>
                <a:cs typeface="Calibri" panose="020F0502020204030204" pitchFamily="34" charset="0"/>
              </a:defRPr>
            </a:lvl1pPr>
          </a:lstStyle>
          <a:p>
            <a:pPr lvl="0"/>
            <a:r>
              <a:rPr lang="en-US" dirty="0"/>
              <a:t>X.Y. </a:t>
            </a:r>
            <a:r>
              <a:rPr lang="en-US" dirty="0" err="1"/>
              <a:t>Lastname</a:t>
            </a:r>
            <a:r>
              <a:rPr lang="en-US" dirty="0"/>
              <a:t>, Institution (Lead PI)</a:t>
            </a:r>
            <a:br>
              <a:rPr lang="en-US" dirty="0"/>
            </a:br>
            <a:r>
              <a:rPr lang="en-US" dirty="0"/>
              <a:t>X.Y. </a:t>
            </a:r>
            <a:r>
              <a:rPr lang="en-US" dirty="0" err="1"/>
              <a:t>Lastname</a:t>
            </a:r>
            <a:r>
              <a:rPr lang="en-US" dirty="0"/>
              <a:t>, Institution</a:t>
            </a:r>
            <a:br>
              <a:rPr lang="en-US" dirty="0"/>
            </a:br>
            <a:r>
              <a:rPr lang="en-US" dirty="0"/>
              <a:t>X.Y. </a:t>
            </a:r>
            <a:r>
              <a:rPr lang="en-US" dirty="0" err="1"/>
              <a:t>Lastname</a:t>
            </a:r>
            <a:r>
              <a:rPr lang="en-US" dirty="0"/>
              <a:t>, </a:t>
            </a:r>
            <a:r>
              <a:rPr lang="en-US" dirty="0" err="1"/>
              <a:t>Inistitution</a:t>
            </a:r>
            <a:endParaRPr lang="en-US" dirty="0"/>
          </a:p>
        </p:txBody>
      </p:sp>
      <p:sp>
        <p:nvSpPr>
          <p:cNvPr id="5" name="Rectangle 4">
            <a:extLst>
              <a:ext uri="{FF2B5EF4-FFF2-40B4-BE49-F238E27FC236}">
                <a16:creationId xmlns:a16="http://schemas.microsoft.com/office/drawing/2014/main" id="{C260662F-A3ED-0AFA-203A-807C5A5C4CAD}"/>
              </a:ext>
            </a:extLst>
          </p:cNvPr>
          <p:cNvSpPr/>
          <p:nvPr userDrawn="1"/>
        </p:nvSpPr>
        <p:spPr>
          <a:xfrm>
            <a:off x="1521954" y="5796596"/>
            <a:ext cx="9536763" cy="8496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8266020-AD3D-4198-3340-551256C735A3}"/>
              </a:ext>
            </a:extLst>
          </p:cNvPr>
          <p:cNvPicPr>
            <a:picLocks noChangeAspect="1"/>
          </p:cNvPicPr>
          <p:nvPr userDrawn="1"/>
        </p:nvPicPr>
        <p:blipFill>
          <a:blip r:embed="rId3"/>
          <a:stretch>
            <a:fillRect/>
          </a:stretch>
        </p:blipFill>
        <p:spPr>
          <a:xfrm>
            <a:off x="1724473" y="5857225"/>
            <a:ext cx="9270827" cy="775762"/>
          </a:xfrm>
          <a:prstGeom prst="rect">
            <a:avLst/>
          </a:prstGeom>
          <a:solidFill>
            <a:schemeClr val="bg1"/>
          </a:solidFill>
        </p:spPr>
      </p:pic>
      <p:sp>
        <p:nvSpPr>
          <p:cNvPr id="2" name="Rectangle 1">
            <a:extLst>
              <a:ext uri="{FF2B5EF4-FFF2-40B4-BE49-F238E27FC236}">
                <a16:creationId xmlns:a16="http://schemas.microsoft.com/office/drawing/2014/main" id="{36C265C9-5A29-DF0F-8467-47AC290C3DFB}"/>
              </a:ext>
            </a:extLst>
          </p:cNvPr>
          <p:cNvSpPr/>
          <p:nvPr userDrawn="1"/>
        </p:nvSpPr>
        <p:spPr>
          <a:xfrm>
            <a:off x="1724473" y="3988993"/>
            <a:ext cx="1761293" cy="1466722"/>
          </a:xfrm>
          <a:prstGeom prst="rect">
            <a:avLst/>
          </a:prstGeom>
          <a:solidFill>
            <a:srgbClr val="ABA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with medium confidence">
            <a:extLst>
              <a:ext uri="{FF2B5EF4-FFF2-40B4-BE49-F238E27FC236}">
                <a16:creationId xmlns:a16="http://schemas.microsoft.com/office/drawing/2014/main" id="{E55CD41B-2DCC-DD72-6DD7-C39471A36E44}"/>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1571475" y="3313709"/>
            <a:ext cx="1963388" cy="679829"/>
          </a:xfrm>
          <a:prstGeom prst="rect">
            <a:avLst/>
          </a:prstGeom>
        </p:spPr>
      </p:pic>
    </p:spTree>
    <p:extLst>
      <p:ext uri="{BB962C8B-B14F-4D97-AF65-F5344CB8AC3E}">
        <p14:creationId xmlns:p14="http://schemas.microsoft.com/office/powerpoint/2010/main" val="3448942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1062685"/>
            <a:ext cx="10515600" cy="817477"/>
          </a:xfrm>
          <a:prstGeom prst="rect">
            <a:avLst/>
          </a:prstGeom>
        </p:spPr>
        <p:txBody>
          <a:bodyPr/>
          <a:lstStyle/>
          <a:p>
            <a:r>
              <a:rPr lang="en-US" dirty="0"/>
              <a:t>Click to edit Master title style</a:t>
            </a:r>
          </a:p>
        </p:txBody>
      </p:sp>
      <p:sp>
        <p:nvSpPr>
          <p:cNvPr id="3" name="Vertical Text Placeholder 2"/>
          <p:cNvSpPr>
            <a:spLocks noGrp="1"/>
          </p:cNvSpPr>
          <p:nvPr>
            <p:ph type="body" orient="vert" idx="1"/>
          </p:nvPr>
        </p:nvSpPr>
        <p:spPr>
          <a:xfrm>
            <a:off x="838200" y="2075935"/>
            <a:ext cx="10515600" cy="410102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2" descr="Image result for arl devcom logo">
            <a:extLst>
              <a:ext uri="{FF2B5EF4-FFF2-40B4-BE49-F238E27FC236}">
                <a16:creationId xmlns:a16="http://schemas.microsoft.com/office/drawing/2014/main" id="{E86C6894-A90B-4B41-95F8-8586DD24E5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1BE03A-D153-4FCA-A0D3-A977EF6E339D}"/>
              </a:ext>
            </a:extLst>
          </p:cNvPr>
          <p:cNvSpPr txBox="1"/>
          <p:nvPr userDrawn="1"/>
        </p:nvSpPr>
        <p:spPr>
          <a:xfrm>
            <a:off x="215153" y="177949"/>
            <a:ext cx="7723502" cy="523220"/>
          </a:xfrm>
          <a:prstGeom prst="rect">
            <a:avLst/>
          </a:prstGeom>
          <a:noFill/>
        </p:spPr>
        <p:txBody>
          <a:bodyPr wrap="square" rtlCol="0">
            <a:spAutoFit/>
          </a:bodyPr>
          <a:lstStyle/>
          <a:p>
            <a:r>
              <a:rPr lang="en-US" sz="2800" b="1" dirty="0">
                <a:solidFill>
                  <a:schemeClr val="accent6">
                    <a:lumMod val="50000"/>
                  </a:schemeClr>
                </a:solidFill>
              </a:rPr>
              <a:t>Task Title (View/edit Slide Master)</a:t>
            </a:r>
          </a:p>
        </p:txBody>
      </p:sp>
    </p:spTree>
    <p:extLst>
      <p:ext uri="{BB962C8B-B14F-4D97-AF65-F5344CB8AC3E}">
        <p14:creationId xmlns:p14="http://schemas.microsoft.com/office/powerpoint/2010/main" val="2834795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120345"/>
            <a:ext cx="2628900" cy="5056617"/>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1120345"/>
            <a:ext cx="7734300" cy="505661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2" descr="Image result for arl devcom logo">
            <a:extLst>
              <a:ext uri="{FF2B5EF4-FFF2-40B4-BE49-F238E27FC236}">
                <a16:creationId xmlns:a16="http://schemas.microsoft.com/office/drawing/2014/main" id="{C9B554BF-2172-4D64-A74A-3C6651EDB49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C7A6E9-C120-4051-8C07-E844F128F0C7}"/>
              </a:ext>
            </a:extLst>
          </p:cNvPr>
          <p:cNvSpPr txBox="1"/>
          <p:nvPr userDrawn="1"/>
        </p:nvSpPr>
        <p:spPr>
          <a:xfrm>
            <a:off x="215153" y="177949"/>
            <a:ext cx="7723502" cy="523220"/>
          </a:xfrm>
          <a:prstGeom prst="rect">
            <a:avLst/>
          </a:prstGeom>
          <a:noFill/>
        </p:spPr>
        <p:txBody>
          <a:bodyPr wrap="square" rtlCol="0">
            <a:spAutoFit/>
          </a:bodyPr>
          <a:lstStyle/>
          <a:p>
            <a:r>
              <a:rPr lang="en-US" sz="2800" b="1" dirty="0">
                <a:solidFill>
                  <a:schemeClr val="accent6">
                    <a:lumMod val="50000"/>
                  </a:schemeClr>
                </a:solidFill>
              </a:rPr>
              <a:t>Task Title (View/edit Slide Master)</a:t>
            </a:r>
          </a:p>
        </p:txBody>
      </p:sp>
    </p:spTree>
    <p:extLst>
      <p:ext uri="{BB962C8B-B14F-4D97-AF65-F5344CB8AC3E}">
        <p14:creationId xmlns:p14="http://schemas.microsoft.com/office/powerpoint/2010/main" val="4020416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FAF2353-12BE-4675-9122-1C6E64D0B329}" type="datetimeFigureOut">
              <a:rPr lang="en-US" smtClean="0"/>
              <a:t>1/11/23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3EDA231-FC4E-41F7-8FBF-90C21512306A}" type="slidenum">
              <a:rPr lang="en-US" smtClean="0"/>
              <a:t>‹#›</a:t>
            </a:fld>
            <a:endParaRPr lang="en-US"/>
          </a:p>
        </p:txBody>
      </p:sp>
      <p:pic>
        <p:nvPicPr>
          <p:cNvPr id="8" name="Picture 2" descr="Image result for arl devcom logo">
            <a:extLst>
              <a:ext uri="{FF2B5EF4-FFF2-40B4-BE49-F238E27FC236}">
                <a16:creationId xmlns:a16="http://schemas.microsoft.com/office/drawing/2014/main" id="{7FFEF3FF-36E2-4F8D-829F-C4127D5B9C1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676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_Four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4" y="1066800"/>
            <a:ext cx="5377545"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6193975" y="1066800"/>
            <a:ext cx="5490031"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5"/>
          </p:nvPr>
        </p:nvSpPr>
        <p:spPr>
          <a:xfrm>
            <a:off x="6193970" y="3521528"/>
            <a:ext cx="5490031"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6"/>
          </p:nvPr>
        </p:nvSpPr>
        <p:spPr>
          <a:xfrm>
            <a:off x="605976" y="3529693"/>
            <a:ext cx="5377545"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1" name="Title 1"/>
          <p:cNvSpPr>
            <a:spLocks noGrp="1"/>
          </p:cNvSpPr>
          <p:nvPr>
            <p:ph type="ctrTitle"/>
          </p:nvPr>
        </p:nvSpPr>
        <p:spPr>
          <a:xfrm>
            <a:off x="2159000" y="151418"/>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3441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59B0A40-556E-48EC-8F55-3EE9D7E050D2}" type="datetimeFigureOut">
              <a:rPr lang="en-US" smtClean="0"/>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3684196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9B0A40-556E-48EC-8F55-3EE9D7E050D2}" type="datetimeFigureOut">
              <a:rPr lang="en-US" smtClean="0"/>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3100011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9B0A40-556E-48EC-8F55-3EE9D7E050D2}" type="datetimeFigureOut">
              <a:rPr lang="en-US" smtClean="0"/>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3127242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9B0A40-556E-48EC-8F55-3EE9D7E050D2}" type="datetimeFigureOut">
              <a:rPr lang="en-US" smtClean="0"/>
              <a:t>1/11/23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3286834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9B0A40-556E-48EC-8F55-3EE9D7E050D2}" type="datetimeFigureOut">
              <a:rPr lang="en-US" smtClean="0"/>
              <a:t>1/11/23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33517578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9B0A40-556E-48EC-8F55-3EE9D7E050D2}" type="datetimeFigureOut">
              <a:rPr lang="en-US" smtClean="0"/>
              <a:t>1/11/23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1186010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51931" y="1278461"/>
            <a:ext cx="10515600" cy="908544"/>
          </a:xfrm>
          <a:prstGeom prst="rect">
            <a:avLst/>
          </a:prstGeom>
        </p:spPr>
        <p:txBody>
          <a:bodyPr/>
          <a:lstStyle>
            <a:lvl1pPr>
              <a:defRPr b="1">
                <a:latin typeface="Calibri" panose="020F0502020204030204" pitchFamily="34" charset="0"/>
                <a:cs typeface="Calibri" panose="020F0502020204030204" pitchFamily="34" charset="0"/>
              </a:defRPr>
            </a:lvl1pPr>
          </a:lstStyle>
          <a:p>
            <a:r>
              <a:rPr lang="en-US" dirty="0"/>
              <a:t>Slide Title</a:t>
            </a:r>
          </a:p>
        </p:txBody>
      </p:sp>
      <p:sp>
        <p:nvSpPr>
          <p:cNvPr id="8" name="Text Placeholder 7"/>
          <p:cNvSpPr>
            <a:spLocks noGrp="1"/>
          </p:cNvSpPr>
          <p:nvPr>
            <p:ph type="body" sz="quarter" idx="10"/>
          </p:nvPr>
        </p:nvSpPr>
        <p:spPr>
          <a:xfrm>
            <a:off x="552450" y="2290763"/>
            <a:ext cx="10515600" cy="3944937"/>
          </a:xfrm>
          <a:prstGeom prst="rect">
            <a:avLst/>
          </a:prstGeo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26" name="Picture 2" descr="Image result for arl devcom logo">
            <a:extLst>
              <a:ext uri="{FF2B5EF4-FFF2-40B4-BE49-F238E27FC236}">
                <a16:creationId xmlns:a16="http://schemas.microsoft.com/office/drawing/2014/main" id="{80DC6BFA-0D6C-4753-BD08-EF03121975D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3516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9B0A40-556E-48EC-8F55-3EE9D7E050D2}" type="datetimeFigureOut">
              <a:rPr lang="en-US" smtClean="0"/>
              <a:t>1/11/23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1912838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9B0A40-556E-48EC-8F55-3EE9D7E050D2}" type="datetimeFigureOut">
              <a:rPr lang="en-US" smtClean="0"/>
              <a:t>1/11/23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1714595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9B0A40-556E-48EC-8F55-3EE9D7E050D2}" type="datetimeFigureOut">
              <a:rPr lang="en-US" smtClean="0"/>
              <a:t>1/11/23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23342118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9B0A40-556E-48EC-8F55-3EE9D7E050D2}" type="datetimeFigureOut">
              <a:rPr lang="en-US" smtClean="0"/>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4175463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9B0A40-556E-48EC-8F55-3EE9D7E050D2}" type="datetimeFigureOut">
              <a:rPr lang="en-US" smtClean="0"/>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21468511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9B0A40-556E-48EC-8F55-3EE9D7E050D2}" type="datetimeFigureOut">
              <a:rPr lang="en-US" smtClean="0"/>
              <a:t>1/11/23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BFB363-4D85-4E48-A90C-FFD735AD9497}" type="slidenum">
              <a:rPr lang="en-US" smtClean="0"/>
              <a:t>‹#›</a:t>
            </a:fld>
            <a:endParaRPr lang="en-US"/>
          </a:p>
        </p:txBody>
      </p:sp>
    </p:spTree>
    <p:extLst>
      <p:ext uri="{BB962C8B-B14F-4D97-AF65-F5344CB8AC3E}">
        <p14:creationId xmlns:p14="http://schemas.microsoft.com/office/powerpoint/2010/main" val="2244557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5" name="Picture 2" descr="Image result for arl devcom logo">
            <a:extLst>
              <a:ext uri="{FF2B5EF4-FFF2-40B4-BE49-F238E27FC236}">
                <a16:creationId xmlns:a16="http://schemas.microsoft.com/office/drawing/2014/main" id="{1D68DFD9-5160-4D75-B6FD-9653256676F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E937993-DCD4-4354-975B-DC34C4A12209}"/>
              </a:ext>
            </a:extLst>
          </p:cNvPr>
          <p:cNvSpPr txBox="1"/>
          <p:nvPr userDrawn="1"/>
        </p:nvSpPr>
        <p:spPr>
          <a:xfrm>
            <a:off x="215153" y="177949"/>
            <a:ext cx="7723502" cy="523220"/>
          </a:xfrm>
          <a:prstGeom prst="rect">
            <a:avLst/>
          </a:prstGeom>
          <a:noFill/>
        </p:spPr>
        <p:txBody>
          <a:bodyPr wrap="square" rtlCol="0">
            <a:spAutoFit/>
          </a:bodyPr>
          <a:lstStyle/>
          <a:p>
            <a:r>
              <a:rPr lang="en-US" sz="2800" b="1" dirty="0">
                <a:solidFill>
                  <a:schemeClr val="accent6">
                    <a:lumMod val="50000"/>
                  </a:schemeClr>
                </a:solidFill>
              </a:rPr>
              <a:t>Task Title (View/edit Slide Master)</a:t>
            </a:r>
          </a:p>
        </p:txBody>
      </p:sp>
    </p:spTree>
    <p:extLst>
      <p:ext uri="{BB962C8B-B14F-4D97-AF65-F5344CB8AC3E}">
        <p14:creationId xmlns:p14="http://schemas.microsoft.com/office/powerpoint/2010/main" val="3418300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128586"/>
            <a:ext cx="10515600" cy="68567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94919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94919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Image result for arl devcom logo">
            <a:extLst>
              <a:ext uri="{FF2B5EF4-FFF2-40B4-BE49-F238E27FC236}">
                <a16:creationId xmlns:a16="http://schemas.microsoft.com/office/drawing/2014/main" id="{C762DADA-911E-46FF-9E35-9C73F683707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F52E33-C919-486B-9176-9D476F4D5E87}"/>
              </a:ext>
            </a:extLst>
          </p:cNvPr>
          <p:cNvSpPr txBox="1"/>
          <p:nvPr userDrawn="1"/>
        </p:nvSpPr>
        <p:spPr>
          <a:xfrm>
            <a:off x="215153" y="177949"/>
            <a:ext cx="7723502" cy="523220"/>
          </a:xfrm>
          <a:prstGeom prst="rect">
            <a:avLst/>
          </a:prstGeom>
          <a:noFill/>
        </p:spPr>
        <p:txBody>
          <a:bodyPr wrap="square" rtlCol="0">
            <a:spAutoFit/>
          </a:bodyPr>
          <a:lstStyle/>
          <a:p>
            <a:r>
              <a:rPr lang="en-US" sz="2800" b="1" dirty="0">
                <a:solidFill>
                  <a:schemeClr val="accent6">
                    <a:lumMod val="50000"/>
                  </a:schemeClr>
                </a:solidFill>
              </a:rPr>
              <a:t>Task Title (View/edit Slide Master)</a:t>
            </a:r>
          </a:p>
        </p:txBody>
      </p:sp>
    </p:spTree>
    <p:extLst>
      <p:ext uri="{BB962C8B-B14F-4D97-AF65-F5344CB8AC3E}">
        <p14:creationId xmlns:p14="http://schemas.microsoft.com/office/powerpoint/2010/main" val="614878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161539"/>
            <a:ext cx="10515600" cy="702147"/>
          </a:xfrm>
          <a:prstGeom prst="rect">
            <a:avLst/>
          </a:prstGeom>
        </p:spPr>
        <p:txBody>
          <a:bodyPr/>
          <a:lstStyle/>
          <a:p>
            <a:r>
              <a:rPr lang="en-US" dirty="0"/>
              <a:t>Click to edit Master title style</a:t>
            </a:r>
          </a:p>
        </p:txBody>
      </p:sp>
      <p:sp>
        <p:nvSpPr>
          <p:cNvPr id="3" name="Text Placeholder 2"/>
          <p:cNvSpPr>
            <a:spLocks noGrp="1"/>
          </p:cNvSpPr>
          <p:nvPr>
            <p:ph type="body" idx="1"/>
          </p:nvPr>
        </p:nvSpPr>
        <p:spPr>
          <a:xfrm>
            <a:off x="839788" y="1854161"/>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678073"/>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854161"/>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678073"/>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2" descr="Image result for arl devcom logo">
            <a:extLst>
              <a:ext uri="{FF2B5EF4-FFF2-40B4-BE49-F238E27FC236}">
                <a16:creationId xmlns:a16="http://schemas.microsoft.com/office/drawing/2014/main" id="{F09B30AE-4860-411F-837F-BFEEF081E0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860C83-99B8-4455-BAE6-52B74AA0D728}"/>
              </a:ext>
            </a:extLst>
          </p:cNvPr>
          <p:cNvSpPr txBox="1"/>
          <p:nvPr userDrawn="1"/>
        </p:nvSpPr>
        <p:spPr>
          <a:xfrm>
            <a:off x="215153" y="177949"/>
            <a:ext cx="7723502" cy="523220"/>
          </a:xfrm>
          <a:prstGeom prst="rect">
            <a:avLst/>
          </a:prstGeom>
          <a:noFill/>
        </p:spPr>
        <p:txBody>
          <a:bodyPr wrap="square" rtlCol="0">
            <a:spAutoFit/>
          </a:bodyPr>
          <a:lstStyle/>
          <a:p>
            <a:r>
              <a:rPr lang="en-US" sz="2800" b="1" dirty="0">
                <a:solidFill>
                  <a:schemeClr val="accent6">
                    <a:lumMod val="50000"/>
                  </a:schemeClr>
                </a:solidFill>
              </a:rPr>
              <a:t>Task Title (View/edit Slide Master)</a:t>
            </a:r>
          </a:p>
        </p:txBody>
      </p:sp>
    </p:spTree>
    <p:extLst>
      <p:ext uri="{BB962C8B-B14F-4D97-AF65-F5344CB8AC3E}">
        <p14:creationId xmlns:p14="http://schemas.microsoft.com/office/powerpoint/2010/main" val="3457364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1197149"/>
            <a:ext cx="10515600" cy="1325563"/>
          </a:xfrm>
          <a:prstGeom prst="rect">
            <a:avLst/>
          </a:prstGeom>
        </p:spPr>
        <p:txBody>
          <a:bodyPr/>
          <a:lstStyle/>
          <a:p>
            <a:r>
              <a:rPr lang="en-US" dirty="0"/>
              <a:t>Click to edit Master title style</a:t>
            </a:r>
          </a:p>
        </p:txBody>
      </p:sp>
      <p:pic>
        <p:nvPicPr>
          <p:cNvPr id="4" name="Picture 2" descr="Image result for arl devcom logo">
            <a:extLst>
              <a:ext uri="{FF2B5EF4-FFF2-40B4-BE49-F238E27FC236}">
                <a16:creationId xmlns:a16="http://schemas.microsoft.com/office/drawing/2014/main" id="{4B4F1FEB-60C2-4B86-8B19-9064E54495E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D0BC743-9A62-4419-A603-0D6C1D4016C4}"/>
              </a:ext>
            </a:extLst>
          </p:cNvPr>
          <p:cNvSpPr txBox="1"/>
          <p:nvPr userDrawn="1"/>
        </p:nvSpPr>
        <p:spPr>
          <a:xfrm>
            <a:off x="215153" y="177949"/>
            <a:ext cx="7723502" cy="523220"/>
          </a:xfrm>
          <a:prstGeom prst="rect">
            <a:avLst/>
          </a:prstGeom>
          <a:noFill/>
        </p:spPr>
        <p:txBody>
          <a:bodyPr wrap="square" rtlCol="0">
            <a:spAutoFit/>
          </a:bodyPr>
          <a:lstStyle/>
          <a:p>
            <a:r>
              <a:rPr lang="en-US" sz="2800" b="1" dirty="0">
                <a:solidFill>
                  <a:schemeClr val="accent6">
                    <a:lumMod val="50000"/>
                  </a:schemeClr>
                </a:solidFill>
              </a:rPr>
              <a:t>Task Title (View/edit Slide Master)</a:t>
            </a:r>
          </a:p>
        </p:txBody>
      </p:sp>
    </p:spTree>
    <p:extLst>
      <p:ext uri="{BB962C8B-B14F-4D97-AF65-F5344CB8AC3E}">
        <p14:creationId xmlns:p14="http://schemas.microsoft.com/office/powerpoint/2010/main" val="150831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Image result for arl devcom logo">
            <a:extLst>
              <a:ext uri="{FF2B5EF4-FFF2-40B4-BE49-F238E27FC236}">
                <a16:creationId xmlns:a16="http://schemas.microsoft.com/office/drawing/2014/main" id="{00ECAC8F-316B-47EF-8419-44028907E47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296559D-0674-4C20-9C06-9BC785339763}"/>
              </a:ext>
            </a:extLst>
          </p:cNvPr>
          <p:cNvSpPr txBox="1"/>
          <p:nvPr userDrawn="1"/>
        </p:nvSpPr>
        <p:spPr>
          <a:xfrm>
            <a:off x="215153" y="177949"/>
            <a:ext cx="7723502" cy="523220"/>
          </a:xfrm>
          <a:prstGeom prst="rect">
            <a:avLst/>
          </a:prstGeom>
          <a:noFill/>
        </p:spPr>
        <p:txBody>
          <a:bodyPr wrap="square" rtlCol="0">
            <a:spAutoFit/>
          </a:bodyPr>
          <a:lstStyle/>
          <a:p>
            <a:r>
              <a:rPr lang="en-US" sz="2800" b="1" dirty="0">
                <a:solidFill>
                  <a:schemeClr val="accent6">
                    <a:lumMod val="50000"/>
                  </a:schemeClr>
                </a:solidFill>
              </a:rPr>
              <a:t>Task Title (View/edit Slide Master)</a:t>
            </a:r>
          </a:p>
        </p:txBody>
      </p:sp>
    </p:spTree>
    <p:extLst>
      <p:ext uri="{BB962C8B-B14F-4D97-AF65-F5344CB8AC3E}">
        <p14:creationId xmlns:p14="http://schemas.microsoft.com/office/powerpoint/2010/main" val="2014069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178010"/>
            <a:ext cx="3932237" cy="996779"/>
          </a:xfrm>
          <a:prstGeom prst="rect">
            <a:avLst/>
          </a:prstGeo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1178010"/>
            <a:ext cx="6172200" cy="468304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273642"/>
            <a:ext cx="3932237" cy="359534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5" name="Picture 2" descr="Image result for arl devcom logo">
            <a:extLst>
              <a:ext uri="{FF2B5EF4-FFF2-40B4-BE49-F238E27FC236}">
                <a16:creationId xmlns:a16="http://schemas.microsoft.com/office/drawing/2014/main" id="{6B4204FC-A6D5-4C7D-9059-EBF2AAE5290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5FF23D5-6039-4942-A2CF-AE0EF2D193AD}"/>
              </a:ext>
            </a:extLst>
          </p:cNvPr>
          <p:cNvSpPr txBox="1"/>
          <p:nvPr userDrawn="1"/>
        </p:nvSpPr>
        <p:spPr>
          <a:xfrm>
            <a:off x="215153" y="177949"/>
            <a:ext cx="7723502" cy="523220"/>
          </a:xfrm>
          <a:prstGeom prst="rect">
            <a:avLst/>
          </a:prstGeom>
          <a:noFill/>
        </p:spPr>
        <p:txBody>
          <a:bodyPr wrap="square" rtlCol="0">
            <a:spAutoFit/>
          </a:bodyPr>
          <a:lstStyle/>
          <a:p>
            <a:r>
              <a:rPr lang="en-US" sz="2800" b="1" dirty="0">
                <a:solidFill>
                  <a:schemeClr val="accent6">
                    <a:lumMod val="50000"/>
                  </a:schemeClr>
                </a:solidFill>
              </a:rPr>
              <a:t>Task Title (View/edit Slide Master)</a:t>
            </a:r>
          </a:p>
        </p:txBody>
      </p:sp>
    </p:spTree>
    <p:extLst>
      <p:ext uri="{BB962C8B-B14F-4D97-AF65-F5344CB8AC3E}">
        <p14:creationId xmlns:p14="http://schemas.microsoft.com/office/powerpoint/2010/main" val="2034290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128584"/>
            <a:ext cx="3932237" cy="928816"/>
          </a:xfrm>
          <a:prstGeom prst="rect">
            <a:avLst/>
          </a:prstGeo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5" name="Picture 2" descr="Image result for arl devcom logo">
            <a:extLst>
              <a:ext uri="{FF2B5EF4-FFF2-40B4-BE49-F238E27FC236}">
                <a16:creationId xmlns:a16="http://schemas.microsoft.com/office/drawing/2014/main" id="{0DD53F3B-1594-4685-99C7-A6B98972309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664CC9-3F23-4E25-8EF5-52A853BD9DA3}"/>
              </a:ext>
            </a:extLst>
          </p:cNvPr>
          <p:cNvSpPr txBox="1"/>
          <p:nvPr userDrawn="1"/>
        </p:nvSpPr>
        <p:spPr>
          <a:xfrm>
            <a:off x="215153" y="177949"/>
            <a:ext cx="7723502" cy="523220"/>
          </a:xfrm>
          <a:prstGeom prst="rect">
            <a:avLst/>
          </a:prstGeom>
          <a:noFill/>
        </p:spPr>
        <p:txBody>
          <a:bodyPr wrap="square" rtlCol="0">
            <a:spAutoFit/>
          </a:bodyPr>
          <a:lstStyle/>
          <a:p>
            <a:r>
              <a:rPr lang="en-US" sz="2800" b="1" dirty="0">
                <a:solidFill>
                  <a:schemeClr val="accent6">
                    <a:lumMod val="50000"/>
                  </a:schemeClr>
                </a:solidFill>
              </a:rPr>
              <a:t>Task Title (View/edit Slide Master)</a:t>
            </a:r>
          </a:p>
        </p:txBody>
      </p:sp>
    </p:spTree>
    <p:extLst>
      <p:ext uri="{BB962C8B-B14F-4D97-AF65-F5344CB8AC3E}">
        <p14:creationId xmlns:p14="http://schemas.microsoft.com/office/powerpoint/2010/main" val="2410440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0" y="0"/>
            <a:ext cx="12192000" cy="889000"/>
          </a:xfrm>
          <a:prstGeom prst="rect">
            <a:avLst/>
          </a:prstGeom>
        </p:spPr>
      </p:pic>
      <p:pic>
        <p:nvPicPr>
          <p:cNvPr id="2" name="Picture 1"/>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6540368"/>
            <a:ext cx="12192000" cy="317632"/>
          </a:xfrm>
          <a:prstGeom prst="rect">
            <a:avLst/>
          </a:prstGeom>
        </p:spPr>
      </p:pic>
      <p:pic>
        <p:nvPicPr>
          <p:cNvPr id="5" name="Picture 2" descr="Image result for arl devcom logo">
            <a:extLst>
              <a:ext uri="{FF2B5EF4-FFF2-40B4-BE49-F238E27FC236}">
                <a16:creationId xmlns:a16="http://schemas.microsoft.com/office/drawing/2014/main" id="{6E0E9249-7403-472D-88C5-2CFE8FA51C02}"/>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6946016" y="0"/>
            <a:ext cx="2374131" cy="82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236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9B0A40-556E-48EC-8F55-3EE9D7E050D2}" type="datetimeFigureOut">
              <a:rPr lang="en-US" smtClean="0"/>
              <a:t>1/11/23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BFB363-4D85-4E48-A90C-FFD735AD9497}" type="slidenum">
              <a:rPr lang="en-US" smtClean="0"/>
              <a:t>‹#›</a:t>
            </a:fld>
            <a:endParaRPr lang="en-US"/>
          </a:p>
        </p:txBody>
      </p:sp>
    </p:spTree>
    <p:extLst>
      <p:ext uri="{BB962C8B-B14F-4D97-AF65-F5344CB8AC3E}">
        <p14:creationId xmlns:p14="http://schemas.microsoft.com/office/powerpoint/2010/main" val="10962300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tiff"/><Relationship Id="rId13" Type="http://schemas.openxmlformats.org/officeDocument/2006/relationships/image" Target="../media/image140.png"/><Relationship Id="rId3" Type="http://schemas.openxmlformats.org/officeDocument/2006/relationships/image" Target="../media/image21.jpeg"/><Relationship Id="rId7" Type="http://schemas.openxmlformats.org/officeDocument/2006/relationships/image" Target="../media/image24.emf"/><Relationship Id="rId12"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8.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emf"/><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31.png"/><Relationship Id="rId5" Type="http://schemas.openxmlformats.org/officeDocument/2006/relationships/image" Target="../media/image23.png"/><Relationship Id="rId10" Type="http://schemas.openxmlformats.org/officeDocument/2006/relationships/image" Target="../media/image140.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31.png"/><Relationship Id="rId5" Type="http://schemas.openxmlformats.org/officeDocument/2006/relationships/image" Target="../media/image23.png"/><Relationship Id="rId10" Type="http://schemas.openxmlformats.org/officeDocument/2006/relationships/image" Target="../media/image140.pn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image" Target="../media/image40.jp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988024" y="340104"/>
            <a:ext cx="8157726" cy="1795849"/>
          </a:xfrm>
        </p:spPr>
        <p:txBody>
          <a:bodyPr/>
          <a:lstStyle/>
          <a:p>
            <a:r>
              <a:rPr lang="en-US" dirty="0"/>
              <a:t>Task 2.3: Context-aware Collaborative Neuro-Symbolic Inference from Distributed Multi-modal Data </a:t>
            </a:r>
            <a:br>
              <a:rPr lang="en-US" dirty="0"/>
            </a:br>
            <a:br>
              <a:rPr lang="en-US" dirty="0"/>
            </a:br>
            <a:r>
              <a:rPr lang="en-US" sz="2800" dirty="0"/>
              <a:t>Kick-off Meeting</a:t>
            </a:r>
            <a:br>
              <a:rPr lang="en-US" sz="2800" dirty="0"/>
            </a:br>
            <a:r>
              <a:rPr lang="en-US" sz="2800" dirty="0"/>
              <a:t>January 2023 </a:t>
            </a:r>
            <a:endParaRPr lang="en-US" dirty="0"/>
          </a:p>
        </p:txBody>
      </p:sp>
      <p:sp>
        <p:nvSpPr>
          <p:cNvPr id="12" name="Text Placeholder 11"/>
          <p:cNvSpPr>
            <a:spLocks noGrp="1"/>
          </p:cNvSpPr>
          <p:nvPr>
            <p:ph type="body" sz="quarter" idx="10"/>
          </p:nvPr>
        </p:nvSpPr>
        <p:spPr>
          <a:xfrm>
            <a:off x="3988024" y="3632003"/>
            <a:ext cx="7591195" cy="1824682"/>
          </a:xfrm>
        </p:spPr>
        <p:txBody>
          <a:bodyPr/>
          <a:lstStyle/>
          <a:p>
            <a:r>
              <a:rPr lang="en-US" dirty="0"/>
              <a:t>Tarek </a:t>
            </a:r>
            <a:r>
              <a:rPr lang="en-US" dirty="0" err="1"/>
              <a:t>Abdelzaher</a:t>
            </a:r>
            <a:r>
              <a:rPr lang="en-US" dirty="0"/>
              <a:t>, UIUC</a:t>
            </a:r>
          </a:p>
          <a:p>
            <a:r>
              <a:rPr lang="en-US" dirty="0"/>
              <a:t>Nate Bastian, ACI-USMA </a:t>
            </a:r>
          </a:p>
          <a:p>
            <a:r>
              <a:rPr lang="en-US" dirty="0"/>
              <a:t>Susmit Jha, SRI (Lead PI)</a:t>
            </a:r>
          </a:p>
          <a:p>
            <a:r>
              <a:rPr lang="en-US" dirty="0"/>
              <a:t>Lance Kaplan, ARL</a:t>
            </a:r>
          </a:p>
          <a:p>
            <a:r>
              <a:rPr lang="en-US" dirty="0"/>
              <a:t>Mani Srivastava, UCLA</a:t>
            </a:r>
          </a:p>
          <a:p>
            <a:r>
              <a:rPr lang="en-US" dirty="0"/>
              <a:t>Venu </a:t>
            </a:r>
            <a:r>
              <a:rPr lang="en-US" dirty="0" err="1"/>
              <a:t>Veeravalli</a:t>
            </a:r>
            <a:r>
              <a:rPr lang="en-US" dirty="0"/>
              <a:t>, UIUC</a:t>
            </a:r>
          </a:p>
        </p:txBody>
      </p:sp>
    </p:spTree>
    <p:extLst>
      <p:ext uri="{BB962C8B-B14F-4D97-AF65-F5344CB8AC3E}">
        <p14:creationId xmlns:p14="http://schemas.microsoft.com/office/powerpoint/2010/main" val="518849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898989"/>
              </a:solidFill>
              <a:effectLst/>
              <a:uLnTx/>
              <a:uFillTx/>
              <a:latin typeface="Tahoma" charset="0"/>
              <a:ea typeface="+mn-ea"/>
              <a:cs typeface="+mn-cs"/>
            </a:endParaRPr>
          </a:p>
        </p:txBody>
      </p:sp>
      <p:sp>
        <p:nvSpPr>
          <p:cNvPr id="4" name="Rounded Rectangle 3">
            <a:extLst>
              <a:ext uri="{FF2B5EF4-FFF2-40B4-BE49-F238E27FC236}">
                <a16:creationId xmlns:a16="http://schemas.microsoft.com/office/drawing/2014/main" id="{24FB43B0-36C6-0B4E-920A-D899112DB4CB}"/>
              </a:ext>
            </a:extLst>
          </p:cNvPr>
          <p:cNvSpPr/>
          <p:nvPr/>
        </p:nvSpPr>
        <p:spPr>
          <a:xfrm>
            <a:off x="1920506" y="4737913"/>
            <a:ext cx="1743109"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1" name="Rounded Rectangle 10">
            <a:extLst>
              <a:ext uri="{FF2B5EF4-FFF2-40B4-BE49-F238E27FC236}">
                <a16:creationId xmlns:a16="http://schemas.microsoft.com/office/drawing/2014/main" id="{089CEFF1-B880-D84C-A444-081AF014233E}"/>
              </a:ext>
            </a:extLst>
          </p:cNvPr>
          <p:cNvSpPr/>
          <p:nvPr/>
        </p:nvSpPr>
        <p:spPr>
          <a:xfrm>
            <a:off x="5334828" y="5023981"/>
            <a:ext cx="216886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pic>
        <p:nvPicPr>
          <p:cNvPr id="13" name="Picture 12">
            <a:extLst>
              <a:ext uri="{FF2B5EF4-FFF2-40B4-BE49-F238E27FC236}">
                <a16:creationId xmlns:a16="http://schemas.microsoft.com/office/drawing/2014/main" id="{7E16DA09-E3B4-BD40-9CA1-B5CE5C76E3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37813" y="4849174"/>
            <a:ext cx="732786" cy="606320"/>
          </a:xfrm>
          <a:prstGeom prst="rect">
            <a:avLst/>
          </a:prstGeom>
        </p:spPr>
      </p:pic>
      <p:pic>
        <p:nvPicPr>
          <p:cNvPr id="14" name="Picture 13">
            <a:extLst>
              <a:ext uri="{FF2B5EF4-FFF2-40B4-BE49-F238E27FC236}">
                <a16:creationId xmlns:a16="http://schemas.microsoft.com/office/drawing/2014/main" id="{8F2ACE92-3452-C848-A5FC-03A5D534F4AD}"/>
              </a:ext>
            </a:extLst>
          </p:cNvPr>
          <p:cNvPicPr>
            <a:picLocks noChangeAspect="1"/>
          </p:cNvPicPr>
          <p:nvPr/>
        </p:nvPicPr>
        <p:blipFill rotWithShape="1">
          <a:blip r:embed="rId4">
            <a:extLst>
              <a:ext uri="{28A0092B-C50C-407E-A947-70E740481C1C}">
                <a14:useLocalDpi xmlns:a14="http://schemas.microsoft.com/office/drawing/2010/main"/>
              </a:ext>
            </a:extLst>
          </a:blip>
          <a:srcRect t="54150"/>
          <a:stretch/>
        </p:blipFill>
        <p:spPr>
          <a:xfrm>
            <a:off x="5349384" y="5246211"/>
            <a:ext cx="777587" cy="686417"/>
          </a:xfrm>
          <a:prstGeom prst="rect">
            <a:avLst/>
          </a:prstGeom>
        </p:spPr>
      </p:pic>
      <p:pic>
        <p:nvPicPr>
          <p:cNvPr id="15" name="Picture 14">
            <a:extLst>
              <a:ext uri="{FF2B5EF4-FFF2-40B4-BE49-F238E27FC236}">
                <a16:creationId xmlns:a16="http://schemas.microsoft.com/office/drawing/2014/main" id="{20EB6214-26A8-F845-ABB7-E8C902ECAA42}"/>
              </a:ext>
            </a:extLst>
          </p:cNvPr>
          <p:cNvPicPr>
            <a:picLocks noChangeAspect="1"/>
          </p:cNvPicPr>
          <p:nvPr/>
        </p:nvPicPr>
        <p:blipFill rotWithShape="1">
          <a:blip r:embed="rId5">
            <a:extLst>
              <a:ext uri="{28A0092B-C50C-407E-A947-70E740481C1C}">
                <a14:useLocalDpi xmlns:a14="http://schemas.microsoft.com/office/drawing/2010/main"/>
              </a:ext>
            </a:extLst>
          </a:blip>
          <a:srcRect t="50664"/>
          <a:stretch/>
        </p:blipFill>
        <p:spPr>
          <a:xfrm>
            <a:off x="6110217" y="5217553"/>
            <a:ext cx="705601" cy="715075"/>
          </a:xfrm>
          <a:prstGeom prst="rect">
            <a:avLst/>
          </a:prstGeom>
        </p:spPr>
      </p:pic>
      <p:sp>
        <p:nvSpPr>
          <p:cNvPr id="16" name="Trapezoid 15">
            <a:extLst>
              <a:ext uri="{FF2B5EF4-FFF2-40B4-BE49-F238E27FC236}">
                <a16:creationId xmlns:a16="http://schemas.microsoft.com/office/drawing/2014/main" id="{ABCB0B16-6C80-4848-B541-291B2FC08327}"/>
              </a:ext>
            </a:extLst>
          </p:cNvPr>
          <p:cNvSpPr/>
          <p:nvPr/>
        </p:nvSpPr>
        <p:spPr>
          <a:xfrm rot="10800000">
            <a:off x="2190597" y="5650286"/>
            <a:ext cx="1227221" cy="541787"/>
          </a:xfrm>
          <a:prstGeom prst="trapezoid">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8" name="Right Arrow 17">
            <a:extLst>
              <a:ext uri="{FF2B5EF4-FFF2-40B4-BE49-F238E27FC236}">
                <a16:creationId xmlns:a16="http://schemas.microsoft.com/office/drawing/2014/main" id="{BE425615-CB6D-A84B-A9D0-F65DED05DCAA}"/>
              </a:ext>
            </a:extLst>
          </p:cNvPr>
          <p:cNvSpPr/>
          <p:nvPr/>
        </p:nvSpPr>
        <p:spPr>
          <a:xfrm rot="5400000">
            <a:off x="2743690" y="5436316"/>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9" name="Right Arrow 18">
            <a:extLst>
              <a:ext uri="{FF2B5EF4-FFF2-40B4-BE49-F238E27FC236}">
                <a16:creationId xmlns:a16="http://schemas.microsoft.com/office/drawing/2014/main" id="{26E3FDC3-98AE-C246-B3F2-01981D5F1F83}"/>
              </a:ext>
            </a:extLst>
          </p:cNvPr>
          <p:cNvSpPr/>
          <p:nvPr/>
        </p:nvSpPr>
        <p:spPr>
          <a:xfrm rot="5400000">
            <a:off x="2594237" y="6316647"/>
            <a:ext cx="461399" cy="21225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F2724F7-0DDE-EE46-8479-69F9BBFD20D8}"/>
                  </a:ext>
                </a:extLst>
              </p:cNvPr>
              <p:cNvSpPr txBox="1"/>
              <p:nvPr/>
            </p:nvSpPr>
            <p:spPr>
              <a:xfrm>
                <a:off x="3532629" y="5935728"/>
                <a:ext cx="2189894"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𝑝</m:t>
                      </m:r>
                      <m:d>
                        <m:dPr>
                          <m:endChr m:val="|"/>
                          <m:ctrlP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𝑐𝑙𝑎𝑠𝑠</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e>
                      </m:d>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𝑖𝑛𝑝𝑢𝑡</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oMath>
                  </m:oMathPara>
                </a14:m>
                <a:endParaRPr kumimoji="0" lang="en-US" sz="1800" b="0" i="1" u="none" strike="noStrike" kern="1200" cap="none" spc="0" normalizeH="0" baseline="0" noProof="0" dirty="0">
                  <a:ln>
                    <a:noFill/>
                  </a:ln>
                  <a:solidFill>
                    <a:srgbClr val="7030A0"/>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𝑝</m:t>
                      </m:r>
                      <m:d>
                        <m:dPr>
                          <m:endChr m:val="|"/>
                          <m:ctrlP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𝑒𝑥𝑝𝑙</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e>
                      </m:d>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𝑖𝑛𝑝𝑢𝑡</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𝑐𝑙𝑎𝑠𝑠</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7030A0"/>
                  </a:solidFill>
                  <a:effectLst/>
                  <a:uLnTx/>
                  <a:uFillTx/>
                  <a:latin typeface="Tahoma"/>
                  <a:ea typeface="+mn-ea"/>
                  <a:cs typeface="+mn-cs"/>
                </a:endParaRPr>
              </a:p>
            </p:txBody>
          </p:sp>
        </mc:Choice>
        <mc:Fallback xmlns="">
          <p:sp>
            <p:nvSpPr>
              <p:cNvPr id="118" name="TextBox 117">
                <a:extLst>
                  <a:ext uri="{FF2B5EF4-FFF2-40B4-BE49-F238E27FC236}">
                    <a16:creationId xmlns:a16="http://schemas.microsoft.com/office/drawing/2014/main" id="{BF2724F7-0DDE-EE46-8479-69F9BBFD20D8}"/>
                  </a:ext>
                </a:extLst>
              </p:cNvPr>
              <p:cNvSpPr txBox="1">
                <a:spLocks noRot="1" noChangeAspect="1" noMove="1" noResize="1" noEditPoints="1" noAdjustHandles="1" noChangeArrowheads="1" noChangeShapeType="1" noTextEdit="1"/>
              </p:cNvSpPr>
              <p:nvPr/>
            </p:nvSpPr>
            <p:spPr>
              <a:xfrm>
                <a:off x="3532629" y="5935728"/>
                <a:ext cx="2189894" cy="553998"/>
              </a:xfrm>
              <a:prstGeom prst="rect">
                <a:avLst/>
              </a:prstGeom>
              <a:blipFill>
                <a:blip r:embed="rId6"/>
                <a:stretch>
                  <a:fillRect l="-1149" t="-4444" r="-3448" b="-17778"/>
                </a:stretch>
              </a:blipFill>
            </p:spPr>
            <p:txBody>
              <a:bodyPr/>
              <a:lstStyle/>
              <a:p>
                <a:r>
                  <a:rPr lang="en-US">
                    <a:noFill/>
                  </a:rPr>
                  <a:t> </a:t>
                </a:r>
              </a:p>
            </p:txBody>
          </p:sp>
        </mc:Fallback>
      </mc:AlternateContent>
      <p:sp>
        <p:nvSpPr>
          <p:cNvPr id="129" name="Rectangle 128">
            <a:extLst>
              <a:ext uri="{FF2B5EF4-FFF2-40B4-BE49-F238E27FC236}">
                <a16:creationId xmlns:a16="http://schemas.microsoft.com/office/drawing/2014/main" id="{222FB611-D3BB-F14F-8529-848ABC6F8F2C}"/>
              </a:ext>
            </a:extLst>
          </p:cNvPr>
          <p:cNvSpPr/>
          <p:nvPr/>
        </p:nvSpPr>
        <p:spPr>
          <a:xfrm>
            <a:off x="8752666" y="2408749"/>
            <a:ext cx="1966757" cy="646331"/>
          </a:xfrm>
          <a:prstGeom prst="rect">
            <a:avLst/>
          </a:prstGeom>
        </p:spPr>
        <p:txBody>
          <a:bodyPr wrap="non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Likely not to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be a vehicle</a:t>
            </a:r>
          </a:p>
        </p:txBody>
      </p:sp>
      <p:pic>
        <p:nvPicPr>
          <p:cNvPr id="136" name="Picture 135">
            <a:extLst>
              <a:ext uri="{FF2B5EF4-FFF2-40B4-BE49-F238E27FC236}">
                <a16:creationId xmlns:a16="http://schemas.microsoft.com/office/drawing/2014/main" id="{A95F460B-ED41-3941-A892-9A018B794C1F}"/>
              </a:ext>
            </a:extLst>
          </p:cNvPr>
          <p:cNvPicPr>
            <a:picLocks noChangeAspect="1"/>
          </p:cNvPicPr>
          <p:nvPr/>
        </p:nvPicPr>
        <p:blipFill>
          <a:blip r:embed="rId7"/>
          <a:stretch>
            <a:fillRect/>
          </a:stretch>
        </p:blipFill>
        <p:spPr>
          <a:xfrm>
            <a:off x="7881980" y="2158060"/>
            <a:ext cx="1031455" cy="788229"/>
          </a:xfrm>
          <a:prstGeom prst="rect">
            <a:avLst/>
          </a:prstGeom>
        </p:spPr>
      </p:pic>
      <p:pic>
        <p:nvPicPr>
          <p:cNvPr id="140" name="Picture 139">
            <a:extLst>
              <a:ext uri="{FF2B5EF4-FFF2-40B4-BE49-F238E27FC236}">
                <a16:creationId xmlns:a16="http://schemas.microsoft.com/office/drawing/2014/main" id="{F2DB41EC-3561-CF42-A943-538CEEED577C}"/>
              </a:ext>
            </a:extLst>
          </p:cNvPr>
          <p:cNvPicPr>
            <a:picLocks noChangeAspect="1"/>
          </p:cNvPicPr>
          <p:nvPr/>
        </p:nvPicPr>
        <p:blipFill rotWithShape="1">
          <a:blip r:embed="rId8"/>
          <a:srcRect l="38005" t="33696" r="36075" b="49299"/>
          <a:stretch/>
        </p:blipFill>
        <p:spPr>
          <a:xfrm>
            <a:off x="6870725" y="5446870"/>
            <a:ext cx="578062" cy="455174"/>
          </a:xfrm>
          <a:prstGeom prst="rect">
            <a:avLst/>
          </a:prstGeom>
        </p:spPr>
      </p:pic>
      <p:sp>
        <p:nvSpPr>
          <p:cNvPr id="141" name="Rounded Rectangle 140">
            <a:extLst>
              <a:ext uri="{FF2B5EF4-FFF2-40B4-BE49-F238E27FC236}">
                <a16:creationId xmlns:a16="http://schemas.microsoft.com/office/drawing/2014/main" id="{2A3B724C-C360-DD4D-888F-3ECA22F16A74}"/>
              </a:ext>
            </a:extLst>
          </p:cNvPr>
          <p:cNvSpPr/>
          <p:nvPr/>
        </p:nvSpPr>
        <p:spPr>
          <a:xfrm>
            <a:off x="1895104" y="2769165"/>
            <a:ext cx="1743835"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42" name="TextBox 141">
            <a:extLst>
              <a:ext uri="{FF2B5EF4-FFF2-40B4-BE49-F238E27FC236}">
                <a16:creationId xmlns:a16="http://schemas.microsoft.com/office/drawing/2014/main" id="{284BCD74-BF3F-A94B-90B2-DC2FB1CC6693}"/>
              </a:ext>
            </a:extLst>
          </p:cNvPr>
          <p:cNvSpPr txBox="1"/>
          <p:nvPr/>
        </p:nvSpPr>
        <p:spPr>
          <a:xfrm>
            <a:off x="2033808" y="2938720"/>
            <a:ext cx="1466427"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Probabilistic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Generative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Model</a:t>
            </a:r>
          </a:p>
        </p:txBody>
      </p:sp>
      <p:cxnSp>
        <p:nvCxnSpPr>
          <p:cNvPr id="156" name="Straight Arrow Connector 155">
            <a:extLst>
              <a:ext uri="{FF2B5EF4-FFF2-40B4-BE49-F238E27FC236}">
                <a16:creationId xmlns:a16="http://schemas.microsoft.com/office/drawing/2014/main" id="{BE9337E4-71E9-B34E-9C9D-57647E60E4F9}"/>
              </a:ext>
            </a:extLst>
          </p:cNvPr>
          <p:cNvCxnSpPr>
            <a:cxnSpLocks/>
          </p:cNvCxnSpPr>
          <p:nvPr/>
        </p:nvCxnSpPr>
        <p:spPr bwMode="auto">
          <a:xfrm flipH="1" flipV="1">
            <a:off x="3619874" y="4213325"/>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164" name="Straight Arrow Connector 163">
            <a:extLst>
              <a:ext uri="{FF2B5EF4-FFF2-40B4-BE49-F238E27FC236}">
                <a16:creationId xmlns:a16="http://schemas.microsoft.com/office/drawing/2014/main" id="{52020714-AE7F-8445-9E4B-AB77B6E85D67}"/>
              </a:ext>
            </a:extLst>
          </p:cNvPr>
          <p:cNvCxnSpPr>
            <a:cxnSpLocks/>
          </p:cNvCxnSpPr>
          <p:nvPr/>
        </p:nvCxnSpPr>
        <p:spPr bwMode="auto">
          <a:xfrm>
            <a:off x="6079539" y="4567114"/>
            <a:ext cx="449040"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168" name="Rounded Rectangle 167">
            <a:extLst>
              <a:ext uri="{FF2B5EF4-FFF2-40B4-BE49-F238E27FC236}">
                <a16:creationId xmlns:a16="http://schemas.microsoft.com/office/drawing/2014/main" id="{F3ADF48A-B521-5D4A-A438-DBA7336D02D1}"/>
              </a:ext>
            </a:extLst>
          </p:cNvPr>
          <p:cNvSpPr/>
          <p:nvPr/>
        </p:nvSpPr>
        <p:spPr>
          <a:xfrm>
            <a:off x="1883400" y="925301"/>
            <a:ext cx="1743835" cy="156033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176" name="Straight Arrow Connector 175">
            <a:extLst>
              <a:ext uri="{FF2B5EF4-FFF2-40B4-BE49-F238E27FC236}">
                <a16:creationId xmlns:a16="http://schemas.microsoft.com/office/drawing/2014/main" id="{C89CE392-0E5A-F54E-BBD7-FAE30E21E07B}"/>
              </a:ext>
            </a:extLst>
          </p:cNvPr>
          <p:cNvCxnSpPr>
            <a:cxnSpLocks/>
            <a:endCxn id="181" idx="4"/>
          </p:cNvCxnSpPr>
          <p:nvPr/>
        </p:nvCxnSpPr>
        <p:spPr bwMode="auto">
          <a:xfrm flipV="1">
            <a:off x="5935024" y="4703723"/>
            <a:ext cx="0" cy="345887"/>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181" name="Oval 180">
            <a:extLst>
              <a:ext uri="{FF2B5EF4-FFF2-40B4-BE49-F238E27FC236}">
                <a16:creationId xmlns:a16="http://schemas.microsoft.com/office/drawing/2014/main" id="{63DAD971-701E-8348-AF37-10DA99430D43}"/>
              </a:ext>
            </a:extLst>
          </p:cNvPr>
          <p:cNvSpPr/>
          <p:nvPr/>
        </p:nvSpPr>
        <p:spPr>
          <a:xfrm>
            <a:off x="5790509" y="443050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83" name="Triangle 182">
            <a:extLst>
              <a:ext uri="{FF2B5EF4-FFF2-40B4-BE49-F238E27FC236}">
                <a16:creationId xmlns:a16="http://schemas.microsoft.com/office/drawing/2014/main" id="{7D4D5ABE-FD6C-9645-AC35-0CCEF05ADD5F}"/>
              </a:ext>
            </a:extLst>
          </p:cNvPr>
          <p:cNvSpPr/>
          <p:nvPr/>
        </p:nvSpPr>
        <p:spPr>
          <a:xfrm>
            <a:off x="5854604" y="448599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184" name="Straight Arrow Connector 183">
            <a:extLst>
              <a:ext uri="{FF2B5EF4-FFF2-40B4-BE49-F238E27FC236}">
                <a16:creationId xmlns:a16="http://schemas.microsoft.com/office/drawing/2014/main" id="{66DC27A2-367B-FB44-A4B9-952E73FB596B}"/>
              </a:ext>
            </a:extLst>
          </p:cNvPr>
          <p:cNvCxnSpPr>
            <a:cxnSpLocks/>
          </p:cNvCxnSpPr>
          <p:nvPr/>
        </p:nvCxnSpPr>
        <p:spPr bwMode="auto">
          <a:xfrm>
            <a:off x="3648089" y="3312959"/>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196" name="Rounded Rectangle 195">
            <a:extLst>
              <a:ext uri="{FF2B5EF4-FFF2-40B4-BE49-F238E27FC236}">
                <a16:creationId xmlns:a16="http://schemas.microsoft.com/office/drawing/2014/main" id="{C14714EC-9580-404C-8CD5-E037E2F4DD38}"/>
              </a:ext>
            </a:extLst>
          </p:cNvPr>
          <p:cNvSpPr/>
          <p:nvPr/>
        </p:nvSpPr>
        <p:spPr>
          <a:xfrm>
            <a:off x="5343978" y="2815557"/>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pic>
        <p:nvPicPr>
          <p:cNvPr id="209" name="Picture 208">
            <a:extLst>
              <a:ext uri="{FF2B5EF4-FFF2-40B4-BE49-F238E27FC236}">
                <a16:creationId xmlns:a16="http://schemas.microsoft.com/office/drawing/2014/main" id="{022C5DB2-D23A-7542-AC64-DBB9742C2D02}"/>
              </a:ext>
            </a:extLst>
          </p:cNvPr>
          <p:cNvPicPr>
            <a:picLocks noChangeAspect="1"/>
          </p:cNvPicPr>
          <p:nvPr/>
        </p:nvPicPr>
        <p:blipFill rotWithShape="1">
          <a:blip r:embed="rId9"/>
          <a:srcRect l="2410" r="72013" b="45433"/>
          <a:stretch/>
        </p:blipFill>
        <p:spPr>
          <a:xfrm>
            <a:off x="5473605" y="2949645"/>
            <a:ext cx="1026658" cy="716346"/>
          </a:xfrm>
          <a:prstGeom prst="rect">
            <a:avLst/>
          </a:prstGeom>
        </p:spPr>
      </p:pic>
      <p:pic>
        <p:nvPicPr>
          <p:cNvPr id="210" name="Picture 209">
            <a:extLst>
              <a:ext uri="{FF2B5EF4-FFF2-40B4-BE49-F238E27FC236}">
                <a16:creationId xmlns:a16="http://schemas.microsoft.com/office/drawing/2014/main" id="{29A6C5B1-28B0-754A-8700-54D580860DCD}"/>
              </a:ext>
            </a:extLst>
          </p:cNvPr>
          <p:cNvPicPr>
            <a:picLocks noChangeAspect="1"/>
          </p:cNvPicPr>
          <p:nvPr/>
        </p:nvPicPr>
        <p:blipFill rotWithShape="1">
          <a:blip r:embed="rId10"/>
          <a:srcRect l="11690" t="15023" r="51801" b="11763"/>
          <a:stretch/>
        </p:blipFill>
        <p:spPr>
          <a:xfrm>
            <a:off x="6849924" y="2946290"/>
            <a:ext cx="576449" cy="751307"/>
          </a:xfrm>
          <a:prstGeom prst="rect">
            <a:avLst/>
          </a:prstGeom>
        </p:spPr>
      </p:pic>
      <p:sp>
        <p:nvSpPr>
          <p:cNvPr id="211" name="Right Arrow 210">
            <a:extLst>
              <a:ext uri="{FF2B5EF4-FFF2-40B4-BE49-F238E27FC236}">
                <a16:creationId xmlns:a16="http://schemas.microsoft.com/office/drawing/2014/main" id="{A3EA853B-E47A-AF4C-B871-EB414426D534}"/>
              </a:ext>
            </a:extLst>
          </p:cNvPr>
          <p:cNvSpPr/>
          <p:nvPr/>
        </p:nvSpPr>
        <p:spPr>
          <a:xfrm>
            <a:off x="6629892" y="3205368"/>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212" name="Straight Arrow Connector 211">
            <a:extLst>
              <a:ext uri="{FF2B5EF4-FFF2-40B4-BE49-F238E27FC236}">
                <a16:creationId xmlns:a16="http://schemas.microsoft.com/office/drawing/2014/main" id="{8D84746B-A82D-804C-A915-1EA4537E65AA}"/>
              </a:ext>
            </a:extLst>
          </p:cNvPr>
          <p:cNvCxnSpPr>
            <a:cxnSpLocks/>
          </p:cNvCxnSpPr>
          <p:nvPr/>
        </p:nvCxnSpPr>
        <p:spPr bwMode="auto">
          <a:xfrm>
            <a:off x="3624505" y="1320328"/>
            <a:ext cx="2178232" cy="1080881"/>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213" name="Straight Arrow Connector 212">
            <a:extLst>
              <a:ext uri="{FF2B5EF4-FFF2-40B4-BE49-F238E27FC236}">
                <a16:creationId xmlns:a16="http://schemas.microsoft.com/office/drawing/2014/main" id="{59EC1B78-DDAD-8248-9F5D-FD7D8532BC8F}"/>
              </a:ext>
            </a:extLst>
          </p:cNvPr>
          <p:cNvCxnSpPr>
            <a:cxnSpLocks/>
          </p:cNvCxnSpPr>
          <p:nvPr/>
        </p:nvCxnSpPr>
        <p:spPr bwMode="auto">
          <a:xfrm>
            <a:off x="6090581" y="2407744"/>
            <a:ext cx="437999"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214" name="Straight Arrow Connector 213">
            <a:extLst>
              <a:ext uri="{FF2B5EF4-FFF2-40B4-BE49-F238E27FC236}">
                <a16:creationId xmlns:a16="http://schemas.microsoft.com/office/drawing/2014/main" id="{E7365A2F-E0FF-474E-A345-F99E8CE06598}"/>
              </a:ext>
            </a:extLst>
          </p:cNvPr>
          <p:cNvCxnSpPr>
            <a:cxnSpLocks/>
            <a:endCxn id="215" idx="4"/>
          </p:cNvCxnSpPr>
          <p:nvPr/>
        </p:nvCxnSpPr>
        <p:spPr bwMode="auto">
          <a:xfrm flipH="1" flipV="1">
            <a:off x="5946066" y="2544352"/>
            <a:ext cx="6535" cy="27120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215" name="Oval 214">
            <a:extLst>
              <a:ext uri="{FF2B5EF4-FFF2-40B4-BE49-F238E27FC236}">
                <a16:creationId xmlns:a16="http://schemas.microsoft.com/office/drawing/2014/main" id="{605725BF-A04C-A04C-BA90-02BBE5879F0A}"/>
              </a:ext>
            </a:extLst>
          </p:cNvPr>
          <p:cNvSpPr/>
          <p:nvPr/>
        </p:nvSpPr>
        <p:spPr>
          <a:xfrm>
            <a:off x="5801550" y="227113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216" name="Triangle 215">
            <a:extLst>
              <a:ext uri="{FF2B5EF4-FFF2-40B4-BE49-F238E27FC236}">
                <a16:creationId xmlns:a16="http://schemas.microsoft.com/office/drawing/2014/main" id="{18C0DF7F-0769-AB48-853F-E0B59BC8B9BA}"/>
              </a:ext>
            </a:extLst>
          </p:cNvPr>
          <p:cNvSpPr/>
          <p:nvPr/>
        </p:nvSpPr>
        <p:spPr>
          <a:xfrm>
            <a:off x="5865645" y="232662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pic>
        <p:nvPicPr>
          <p:cNvPr id="224" name="Picture 223">
            <a:extLst>
              <a:ext uri="{FF2B5EF4-FFF2-40B4-BE49-F238E27FC236}">
                <a16:creationId xmlns:a16="http://schemas.microsoft.com/office/drawing/2014/main" id="{7C3151E8-F1DF-1A42-B3CA-56A5966A1599}"/>
              </a:ext>
            </a:extLst>
          </p:cNvPr>
          <p:cNvPicPr>
            <a:picLocks noChangeAspect="1"/>
          </p:cNvPicPr>
          <p:nvPr/>
        </p:nvPicPr>
        <p:blipFill rotWithShape="1">
          <a:blip r:embed="rId11">
            <a:extLst>
              <a:ext uri="{28A0092B-C50C-407E-A947-70E740481C1C}">
                <a14:useLocalDpi xmlns:a14="http://schemas.microsoft.com/office/drawing/2010/main"/>
              </a:ext>
            </a:extLst>
          </a:blip>
          <a:srcRect l="52331" t="41192" b="35310"/>
          <a:stretch/>
        </p:blipFill>
        <p:spPr>
          <a:xfrm>
            <a:off x="8843705" y="4541048"/>
            <a:ext cx="1059516" cy="302340"/>
          </a:xfrm>
          <a:prstGeom prst="rect">
            <a:avLst/>
          </a:prstGeom>
        </p:spPr>
      </p:pic>
      <p:pic>
        <p:nvPicPr>
          <p:cNvPr id="225" name="Picture 224">
            <a:extLst>
              <a:ext uri="{FF2B5EF4-FFF2-40B4-BE49-F238E27FC236}">
                <a16:creationId xmlns:a16="http://schemas.microsoft.com/office/drawing/2014/main" id="{7129A501-1D7E-0C45-99D3-87AF50F7A483}"/>
              </a:ext>
            </a:extLst>
          </p:cNvPr>
          <p:cNvPicPr>
            <a:picLocks noChangeAspect="1"/>
          </p:cNvPicPr>
          <p:nvPr/>
        </p:nvPicPr>
        <p:blipFill rotWithShape="1">
          <a:blip r:embed="rId11">
            <a:extLst>
              <a:ext uri="{28A0092B-C50C-407E-A947-70E740481C1C}">
                <a14:useLocalDpi xmlns:a14="http://schemas.microsoft.com/office/drawing/2010/main"/>
              </a:ext>
            </a:extLst>
          </a:blip>
          <a:srcRect r="54536"/>
          <a:stretch/>
        </p:blipFill>
        <p:spPr>
          <a:xfrm>
            <a:off x="7775931" y="3890062"/>
            <a:ext cx="1008910" cy="1080891"/>
          </a:xfrm>
          <a:prstGeom prst="rect">
            <a:avLst/>
          </a:prstGeom>
        </p:spPr>
      </p:pic>
      <p:sp>
        <p:nvSpPr>
          <p:cNvPr id="226" name="Rectangle 225">
            <a:extLst>
              <a:ext uri="{FF2B5EF4-FFF2-40B4-BE49-F238E27FC236}">
                <a16:creationId xmlns:a16="http://schemas.microsoft.com/office/drawing/2014/main" id="{AF1FD1E9-BA84-7644-AE6D-A4D5FE099C08}"/>
              </a:ext>
            </a:extLst>
          </p:cNvPr>
          <p:cNvSpPr/>
          <p:nvPr/>
        </p:nvSpPr>
        <p:spPr>
          <a:xfrm>
            <a:off x="9877615" y="4513758"/>
            <a:ext cx="7564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Likely</a:t>
            </a:r>
          </a:p>
        </p:txBody>
      </p:sp>
      <p:sp>
        <p:nvSpPr>
          <p:cNvPr id="227" name="Rectangle 226">
            <a:extLst>
              <a:ext uri="{FF2B5EF4-FFF2-40B4-BE49-F238E27FC236}">
                <a16:creationId xmlns:a16="http://schemas.microsoft.com/office/drawing/2014/main" id="{96325530-6B03-5C4D-9DF1-E75256C75232}"/>
              </a:ext>
            </a:extLst>
          </p:cNvPr>
          <p:cNvSpPr/>
          <p:nvPr/>
        </p:nvSpPr>
        <p:spPr>
          <a:xfrm>
            <a:off x="9694848" y="4014475"/>
            <a:ext cx="97315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Unlikely</a:t>
            </a:r>
          </a:p>
        </p:txBody>
      </p:sp>
      <p:pic>
        <p:nvPicPr>
          <p:cNvPr id="228" name="Picture 227">
            <a:extLst>
              <a:ext uri="{FF2B5EF4-FFF2-40B4-BE49-F238E27FC236}">
                <a16:creationId xmlns:a16="http://schemas.microsoft.com/office/drawing/2014/main" id="{1CE77890-4CA4-3041-ADBB-C720B95E9582}"/>
              </a:ext>
            </a:extLst>
          </p:cNvPr>
          <p:cNvPicPr>
            <a:picLocks noChangeAspect="1"/>
          </p:cNvPicPr>
          <p:nvPr/>
        </p:nvPicPr>
        <p:blipFill rotWithShape="1">
          <a:blip r:embed="rId12">
            <a:extLst>
              <a:ext uri="{28A0092B-C50C-407E-A947-70E740481C1C}">
                <a14:useLocalDpi xmlns:a14="http://schemas.microsoft.com/office/drawing/2010/main"/>
              </a:ext>
            </a:extLst>
          </a:blip>
          <a:srcRect l="52229" t="10889" r="4551" b="7691"/>
          <a:stretch/>
        </p:blipFill>
        <p:spPr>
          <a:xfrm>
            <a:off x="8883744" y="4067029"/>
            <a:ext cx="917982" cy="341958"/>
          </a:xfrm>
          <a:prstGeom prst="rect">
            <a:avLst/>
          </a:prstGeom>
        </p:spPr>
      </p:pic>
      <p:cxnSp>
        <p:nvCxnSpPr>
          <p:cNvPr id="231" name="Straight Arrow Connector 230">
            <a:extLst>
              <a:ext uri="{FF2B5EF4-FFF2-40B4-BE49-F238E27FC236}">
                <a16:creationId xmlns:a16="http://schemas.microsoft.com/office/drawing/2014/main" id="{A184CE9A-896C-0142-AEA3-35190CEFFB4F}"/>
              </a:ext>
            </a:extLst>
          </p:cNvPr>
          <p:cNvCxnSpPr>
            <a:cxnSpLocks/>
          </p:cNvCxnSpPr>
          <p:nvPr/>
        </p:nvCxnSpPr>
        <p:spPr>
          <a:xfrm flipH="1" flipV="1">
            <a:off x="8634664" y="2216298"/>
            <a:ext cx="782053" cy="2475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3990C35E-E0BA-0745-8CF9-F43521876AF5}"/>
              </a:ext>
            </a:extLst>
          </p:cNvPr>
          <p:cNvCxnSpPr>
            <a:cxnSpLocks/>
          </p:cNvCxnSpPr>
          <p:nvPr/>
        </p:nvCxnSpPr>
        <p:spPr bwMode="auto">
          <a:xfrm flipH="1" flipV="1">
            <a:off x="3616531" y="1996382"/>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235" name="Straight Arrow Connector 234">
            <a:extLst>
              <a:ext uri="{FF2B5EF4-FFF2-40B4-BE49-F238E27FC236}">
                <a16:creationId xmlns:a16="http://schemas.microsoft.com/office/drawing/2014/main" id="{882DF60D-7FA0-4645-B56B-04A9C994AF39}"/>
              </a:ext>
            </a:extLst>
          </p:cNvPr>
          <p:cNvCxnSpPr>
            <a:cxnSpLocks/>
          </p:cNvCxnSpPr>
          <p:nvPr/>
        </p:nvCxnSpPr>
        <p:spPr bwMode="auto">
          <a:xfrm>
            <a:off x="3655852" y="5558130"/>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236" name="Rectangle 235">
            <a:extLst>
              <a:ext uri="{FF2B5EF4-FFF2-40B4-BE49-F238E27FC236}">
                <a16:creationId xmlns:a16="http://schemas.microsoft.com/office/drawing/2014/main" id="{93083D56-D6C3-004E-8321-AC1DE9F65483}"/>
              </a:ext>
            </a:extLst>
          </p:cNvPr>
          <p:cNvSpPr/>
          <p:nvPr/>
        </p:nvSpPr>
        <p:spPr>
          <a:xfrm>
            <a:off x="1468137" y="5440053"/>
            <a:ext cx="452368"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L0</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37" name="Rectangle 236">
            <a:extLst>
              <a:ext uri="{FF2B5EF4-FFF2-40B4-BE49-F238E27FC236}">
                <a16:creationId xmlns:a16="http://schemas.microsoft.com/office/drawing/2014/main" id="{8A33D3FD-1A6D-A541-8EFD-10A95D4069B9}"/>
              </a:ext>
            </a:extLst>
          </p:cNvPr>
          <p:cNvSpPr/>
          <p:nvPr/>
        </p:nvSpPr>
        <p:spPr>
          <a:xfrm>
            <a:off x="1476154" y="3378641"/>
            <a:ext cx="452368"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L1</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38" name="Rectangle 237">
            <a:extLst>
              <a:ext uri="{FF2B5EF4-FFF2-40B4-BE49-F238E27FC236}">
                <a16:creationId xmlns:a16="http://schemas.microsoft.com/office/drawing/2014/main" id="{174C1170-AD2F-B246-9367-9ABE3939C3B1}"/>
              </a:ext>
            </a:extLst>
          </p:cNvPr>
          <p:cNvSpPr/>
          <p:nvPr/>
        </p:nvSpPr>
        <p:spPr>
          <a:xfrm>
            <a:off x="1476154" y="1596272"/>
            <a:ext cx="452368"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L2</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39" name="Rectangle 238">
            <a:extLst>
              <a:ext uri="{FF2B5EF4-FFF2-40B4-BE49-F238E27FC236}">
                <a16:creationId xmlns:a16="http://schemas.microsoft.com/office/drawing/2014/main" id="{67407B72-84CF-8E45-A8EB-512816B739FC}"/>
              </a:ext>
            </a:extLst>
          </p:cNvPr>
          <p:cNvSpPr/>
          <p:nvPr/>
        </p:nvSpPr>
        <p:spPr>
          <a:xfrm>
            <a:off x="6531259" y="4179324"/>
            <a:ext cx="1099467"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Layer 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surprise</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40" name="Rectangle 239">
            <a:extLst>
              <a:ext uri="{FF2B5EF4-FFF2-40B4-BE49-F238E27FC236}">
                <a16:creationId xmlns:a16="http://schemas.microsoft.com/office/drawing/2014/main" id="{E3B98476-2345-094C-B1A3-782289B4BA58}"/>
              </a:ext>
            </a:extLst>
          </p:cNvPr>
          <p:cNvSpPr/>
          <p:nvPr/>
        </p:nvSpPr>
        <p:spPr>
          <a:xfrm>
            <a:off x="6548092" y="2017436"/>
            <a:ext cx="1099467"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Layer 2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surprise</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9F2196CB-F8F7-154D-BBEA-3143968FC1CE}"/>
                  </a:ext>
                </a:extLst>
              </p:cNvPr>
              <p:cNvSpPr/>
              <p:nvPr/>
            </p:nvSpPr>
            <p:spPr>
              <a:xfrm>
                <a:off x="1895103" y="3855624"/>
                <a:ext cx="187788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𝑝</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𝑖𝑛𝑝𝑢𝑡</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𝑒𝑥𝑝𝑙</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𝑐𝑙𝑎𝑠𝑠</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oMath>
                  </m:oMathPara>
                </a14:m>
                <a:endParaRPr kumimoji="0" lang="en-US" sz="1400" b="0" i="1" u="none" strike="noStrike" kern="1200" cap="none" spc="0" normalizeH="0" baseline="0" noProof="0" dirty="0">
                  <a:ln>
                    <a:noFill/>
                  </a:ln>
                  <a:solidFill>
                    <a:srgbClr val="7030A0"/>
                  </a:solidFill>
                  <a:effectLst/>
                  <a:uLnTx/>
                  <a:uFillTx/>
                  <a:latin typeface="Cambria Math" panose="02040503050406030204" pitchFamily="18" charset="0"/>
                  <a:ea typeface="+mn-ea"/>
                  <a:cs typeface="+mn-cs"/>
                </a:endParaRPr>
              </a:p>
            </p:txBody>
          </p:sp>
        </mc:Choice>
        <mc:Fallback xmlns="">
          <p:sp>
            <p:nvSpPr>
              <p:cNvPr id="52" name="Rectangle 51">
                <a:extLst>
                  <a:ext uri="{FF2B5EF4-FFF2-40B4-BE49-F238E27FC236}">
                    <a16:creationId xmlns:a16="http://schemas.microsoft.com/office/drawing/2014/main" id="{9F2196CB-F8F7-154D-BBEA-3143968FC1CE}"/>
                  </a:ext>
                </a:extLst>
              </p:cNvPr>
              <p:cNvSpPr>
                <a:spLocks noRot="1" noChangeAspect="1" noMove="1" noResize="1" noEditPoints="1" noAdjustHandles="1" noChangeArrowheads="1" noChangeShapeType="1" noTextEdit="1"/>
              </p:cNvSpPr>
              <p:nvPr/>
            </p:nvSpPr>
            <p:spPr>
              <a:xfrm>
                <a:off x="1895103" y="3855624"/>
                <a:ext cx="1877886" cy="307777"/>
              </a:xfrm>
              <a:prstGeom prst="rect">
                <a:avLst/>
              </a:prstGeom>
              <a:blipFill>
                <a:blip r:embed="rId13"/>
                <a:stretch>
                  <a:fillRect b="-12000"/>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83F4BB02-8C94-0C48-B092-DB6FD71CAB1D}"/>
              </a:ext>
            </a:extLst>
          </p:cNvPr>
          <p:cNvCxnSpPr>
            <a:cxnSpLocks/>
          </p:cNvCxnSpPr>
          <p:nvPr/>
        </p:nvCxnSpPr>
        <p:spPr bwMode="auto">
          <a:xfrm>
            <a:off x="5935024" y="3855623"/>
            <a:ext cx="0" cy="57488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3" name="TextBox 2">
            <a:extLst>
              <a:ext uri="{FF2B5EF4-FFF2-40B4-BE49-F238E27FC236}">
                <a16:creationId xmlns:a16="http://schemas.microsoft.com/office/drawing/2014/main" id="{535694BB-E75F-E3BA-BD0B-032A2E651944}"/>
              </a:ext>
            </a:extLst>
          </p:cNvPr>
          <p:cNvSpPr txBox="1"/>
          <p:nvPr/>
        </p:nvSpPr>
        <p:spPr>
          <a:xfrm>
            <a:off x="2267264" y="5759010"/>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Tahoma"/>
              </a:rPr>
              <a:t>DL Model</a:t>
            </a: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5" name="TextBox 4">
            <a:extLst>
              <a:ext uri="{FF2B5EF4-FFF2-40B4-BE49-F238E27FC236}">
                <a16:creationId xmlns:a16="http://schemas.microsoft.com/office/drawing/2014/main" id="{A4F9CDAE-C815-2782-DACB-1E4B020848EE}"/>
              </a:ext>
            </a:extLst>
          </p:cNvPr>
          <p:cNvSpPr txBox="1"/>
          <p:nvPr/>
        </p:nvSpPr>
        <p:spPr>
          <a:xfrm>
            <a:off x="1952608" y="947152"/>
            <a:ext cx="164147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Probabilistic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Tahoma"/>
              </a:rPr>
              <a:t>Logic Program</a:t>
            </a: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pic>
        <p:nvPicPr>
          <p:cNvPr id="6" name="Picture 2" descr="Probabilistic (logic) programming concepts | SpringerLink">
            <a:extLst>
              <a:ext uri="{FF2B5EF4-FFF2-40B4-BE49-F238E27FC236}">
                <a16:creationId xmlns:a16="http://schemas.microsoft.com/office/drawing/2014/main" id="{13043155-2BC2-5412-4757-7664F93FF7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35356" y="1674113"/>
            <a:ext cx="877042" cy="4343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F747BD7-F64A-4ACE-EF15-728D78BF0986}"/>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Tree>
    <p:extLst>
      <p:ext uri="{BB962C8B-B14F-4D97-AF65-F5344CB8AC3E}">
        <p14:creationId xmlns:p14="http://schemas.microsoft.com/office/powerpoint/2010/main" val="3994976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sp>
        <p:nvSpPr>
          <p:cNvPr id="4" name="Rounded Rectangle 3">
            <a:extLst>
              <a:ext uri="{FF2B5EF4-FFF2-40B4-BE49-F238E27FC236}">
                <a16:creationId xmlns:a16="http://schemas.microsoft.com/office/drawing/2014/main" id="{24FB43B0-36C6-0B4E-920A-D899112DB4CB}"/>
              </a:ext>
            </a:extLst>
          </p:cNvPr>
          <p:cNvSpPr/>
          <p:nvPr/>
        </p:nvSpPr>
        <p:spPr>
          <a:xfrm>
            <a:off x="1920506" y="4737913"/>
            <a:ext cx="1743109"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1" name="Rounded Rectangle 10">
            <a:extLst>
              <a:ext uri="{FF2B5EF4-FFF2-40B4-BE49-F238E27FC236}">
                <a16:creationId xmlns:a16="http://schemas.microsoft.com/office/drawing/2014/main" id="{089CEFF1-B880-D84C-A444-081AF014233E}"/>
              </a:ext>
            </a:extLst>
          </p:cNvPr>
          <p:cNvSpPr/>
          <p:nvPr/>
        </p:nvSpPr>
        <p:spPr>
          <a:xfrm>
            <a:off x="5334828" y="5023981"/>
            <a:ext cx="216886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pic>
        <p:nvPicPr>
          <p:cNvPr id="13" name="Picture 12">
            <a:extLst>
              <a:ext uri="{FF2B5EF4-FFF2-40B4-BE49-F238E27FC236}">
                <a16:creationId xmlns:a16="http://schemas.microsoft.com/office/drawing/2014/main" id="{7E16DA09-E3B4-BD40-9CA1-B5CE5C76E3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37813" y="4849174"/>
            <a:ext cx="732786" cy="606320"/>
          </a:xfrm>
          <a:prstGeom prst="rect">
            <a:avLst/>
          </a:prstGeom>
        </p:spPr>
      </p:pic>
      <p:pic>
        <p:nvPicPr>
          <p:cNvPr id="14" name="Picture 13">
            <a:extLst>
              <a:ext uri="{FF2B5EF4-FFF2-40B4-BE49-F238E27FC236}">
                <a16:creationId xmlns:a16="http://schemas.microsoft.com/office/drawing/2014/main" id="{8F2ACE92-3452-C848-A5FC-03A5D534F4AD}"/>
              </a:ext>
            </a:extLst>
          </p:cNvPr>
          <p:cNvPicPr>
            <a:picLocks noChangeAspect="1"/>
          </p:cNvPicPr>
          <p:nvPr/>
        </p:nvPicPr>
        <p:blipFill rotWithShape="1">
          <a:blip r:embed="rId4">
            <a:extLst>
              <a:ext uri="{28A0092B-C50C-407E-A947-70E740481C1C}">
                <a14:useLocalDpi xmlns:a14="http://schemas.microsoft.com/office/drawing/2010/main"/>
              </a:ext>
            </a:extLst>
          </a:blip>
          <a:srcRect t="54150"/>
          <a:stretch/>
        </p:blipFill>
        <p:spPr>
          <a:xfrm>
            <a:off x="5349384" y="5246211"/>
            <a:ext cx="777587" cy="686417"/>
          </a:xfrm>
          <a:prstGeom prst="rect">
            <a:avLst/>
          </a:prstGeom>
        </p:spPr>
      </p:pic>
      <p:pic>
        <p:nvPicPr>
          <p:cNvPr id="15" name="Picture 14">
            <a:extLst>
              <a:ext uri="{FF2B5EF4-FFF2-40B4-BE49-F238E27FC236}">
                <a16:creationId xmlns:a16="http://schemas.microsoft.com/office/drawing/2014/main" id="{20EB6214-26A8-F845-ABB7-E8C902ECAA42}"/>
              </a:ext>
            </a:extLst>
          </p:cNvPr>
          <p:cNvPicPr>
            <a:picLocks noChangeAspect="1"/>
          </p:cNvPicPr>
          <p:nvPr/>
        </p:nvPicPr>
        <p:blipFill rotWithShape="1">
          <a:blip r:embed="rId5">
            <a:extLst>
              <a:ext uri="{28A0092B-C50C-407E-A947-70E740481C1C}">
                <a14:useLocalDpi xmlns:a14="http://schemas.microsoft.com/office/drawing/2010/main"/>
              </a:ext>
            </a:extLst>
          </a:blip>
          <a:srcRect t="50664"/>
          <a:stretch/>
        </p:blipFill>
        <p:spPr>
          <a:xfrm>
            <a:off x="6110217" y="5217553"/>
            <a:ext cx="705601" cy="715075"/>
          </a:xfrm>
          <a:prstGeom prst="rect">
            <a:avLst/>
          </a:prstGeom>
        </p:spPr>
      </p:pic>
      <p:sp>
        <p:nvSpPr>
          <p:cNvPr id="16" name="Trapezoid 15">
            <a:extLst>
              <a:ext uri="{FF2B5EF4-FFF2-40B4-BE49-F238E27FC236}">
                <a16:creationId xmlns:a16="http://schemas.microsoft.com/office/drawing/2014/main" id="{ABCB0B16-6C80-4848-B541-291B2FC08327}"/>
              </a:ext>
            </a:extLst>
          </p:cNvPr>
          <p:cNvSpPr/>
          <p:nvPr/>
        </p:nvSpPr>
        <p:spPr>
          <a:xfrm rot="10800000">
            <a:off x="2190597" y="5650286"/>
            <a:ext cx="1227221" cy="541787"/>
          </a:xfrm>
          <a:prstGeom prst="trapezoid">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8" name="Right Arrow 17">
            <a:extLst>
              <a:ext uri="{FF2B5EF4-FFF2-40B4-BE49-F238E27FC236}">
                <a16:creationId xmlns:a16="http://schemas.microsoft.com/office/drawing/2014/main" id="{BE425615-CB6D-A84B-A9D0-F65DED05DCAA}"/>
              </a:ext>
            </a:extLst>
          </p:cNvPr>
          <p:cNvSpPr/>
          <p:nvPr/>
        </p:nvSpPr>
        <p:spPr>
          <a:xfrm rot="5400000">
            <a:off x="2743690" y="5436316"/>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9" name="Right Arrow 18">
            <a:extLst>
              <a:ext uri="{FF2B5EF4-FFF2-40B4-BE49-F238E27FC236}">
                <a16:creationId xmlns:a16="http://schemas.microsoft.com/office/drawing/2014/main" id="{26E3FDC3-98AE-C246-B3F2-01981D5F1F83}"/>
              </a:ext>
            </a:extLst>
          </p:cNvPr>
          <p:cNvSpPr/>
          <p:nvPr/>
        </p:nvSpPr>
        <p:spPr>
          <a:xfrm rot="5400000">
            <a:off x="2594237" y="6316647"/>
            <a:ext cx="461399" cy="21225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F2724F7-0DDE-EE46-8479-69F9BBFD20D8}"/>
                  </a:ext>
                </a:extLst>
              </p:cNvPr>
              <p:cNvSpPr txBox="1"/>
              <p:nvPr/>
            </p:nvSpPr>
            <p:spPr>
              <a:xfrm>
                <a:off x="3548283" y="5961286"/>
                <a:ext cx="2189894"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𝑝</m:t>
                      </m:r>
                      <m:d>
                        <m:dPr>
                          <m:endChr m:val="|"/>
                          <m:ctrlP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𝑐𝑙𝑎𝑠𝑠</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e>
                      </m:d>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𝑖𝑛𝑝𝑢𝑡</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oMath>
                  </m:oMathPara>
                </a14:m>
                <a:endParaRPr kumimoji="0" lang="en-US" sz="1800" b="0" i="1" u="none" strike="noStrike" kern="1200" cap="none" spc="0" normalizeH="0" baseline="0" noProof="0" dirty="0">
                  <a:ln>
                    <a:noFill/>
                  </a:ln>
                  <a:solidFill>
                    <a:srgbClr val="7030A0"/>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𝑝</m:t>
                      </m:r>
                      <m:d>
                        <m:dPr>
                          <m:endChr m:val="|"/>
                          <m:ctrlP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𝑒𝑥𝑝𝑙</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e>
                      </m:d>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𝑖𝑛𝑝𝑢𝑡</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𝑐𝑙𝑎𝑠𝑠</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7030A0"/>
                  </a:solidFill>
                  <a:effectLst/>
                  <a:uLnTx/>
                  <a:uFillTx/>
                  <a:latin typeface="Tahoma"/>
                  <a:ea typeface="+mn-ea"/>
                  <a:cs typeface="+mn-cs"/>
                </a:endParaRPr>
              </a:p>
            </p:txBody>
          </p:sp>
        </mc:Choice>
        <mc:Fallback xmlns="">
          <p:sp>
            <p:nvSpPr>
              <p:cNvPr id="118" name="TextBox 117">
                <a:extLst>
                  <a:ext uri="{FF2B5EF4-FFF2-40B4-BE49-F238E27FC236}">
                    <a16:creationId xmlns:a16="http://schemas.microsoft.com/office/drawing/2014/main" id="{BF2724F7-0DDE-EE46-8479-69F9BBFD20D8}"/>
                  </a:ext>
                </a:extLst>
              </p:cNvPr>
              <p:cNvSpPr txBox="1">
                <a:spLocks noRot="1" noChangeAspect="1" noMove="1" noResize="1" noEditPoints="1" noAdjustHandles="1" noChangeArrowheads="1" noChangeShapeType="1" noTextEdit="1"/>
              </p:cNvSpPr>
              <p:nvPr/>
            </p:nvSpPr>
            <p:spPr>
              <a:xfrm>
                <a:off x="3548283" y="5961286"/>
                <a:ext cx="2189894" cy="553998"/>
              </a:xfrm>
              <a:prstGeom prst="rect">
                <a:avLst/>
              </a:prstGeom>
              <a:blipFill>
                <a:blip r:embed="rId6"/>
                <a:stretch>
                  <a:fillRect l="-1734" t="-4444" r="-2890" b="-17778"/>
                </a:stretch>
              </a:blipFill>
            </p:spPr>
            <p:txBody>
              <a:bodyPr/>
              <a:lstStyle/>
              <a:p>
                <a:r>
                  <a:rPr lang="en-US">
                    <a:noFill/>
                  </a:rPr>
                  <a:t> </a:t>
                </a:r>
              </a:p>
            </p:txBody>
          </p:sp>
        </mc:Fallback>
      </mc:AlternateContent>
      <p:pic>
        <p:nvPicPr>
          <p:cNvPr id="140" name="Picture 139">
            <a:extLst>
              <a:ext uri="{FF2B5EF4-FFF2-40B4-BE49-F238E27FC236}">
                <a16:creationId xmlns:a16="http://schemas.microsoft.com/office/drawing/2014/main" id="{F2DB41EC-3561-CF42-A943-538CEEED577C}"/>
              </a:ext>
            </a:extLst>
          </p:cNvPr>
          <p:cNvPicPr>
            <a:picLocks noChangeAspect="1"/>
          </p:cNvPicPr>
          <p:nvPr/>
        </p:nvPicPr>
        <p:blipFill rotWithShape="1">
          <a:blip r:embed="rId7"/>
          <a:srcRect l="38005" t="33696" r="36075" b="49299"/>
          <a:stretch/>
        </p:blipFill>
        <p:spPr>
          <a:xfrm>
            <a:off x="6870725" y="5446870"/>
            <a:ext cx="578062" cy="455174"/>
          </a:xfrm>
          <a:prstGeom prst="rect">
            <a:avLst/>
          </a:prstGeom>
        </p:spPr>
      </p:pic>
      <p:sp>
        <p:nvSpPr>
          <p:cNvPr id="141" name="Rounded Rectangle 140">
            <a:extLst>
              <a:ext uri="{FF2B5EF4-FFF2-40B4-BE49-F238E27FC236}">
                <a16:creationId xmlns:a16="http://schemas.microsoft.com/office/drawing/2014/main" id="{2A3B724C-C360-DD4D-888F-3ECA22F16A74}"/>
              </a:ext>
            </a:extLst>
          </p:cNvPr>
          <p:cNvSpPr/>
          <p:nvPr/>
        </p:nvSpPr>
        <p:spPr>
          <a:xfrm>
            <a:off x="1895104" y="2769165"/>
            <a:ext cx="1743835"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42" name="TextBox 141">
            <a:extLst>
              <a:ext uri="{FF2B5EF4-FFF2-40B4-BE49-F238E27FC236}">
                <a16:creationId xmlns:a16="http://schemas.microsoft.com/office/drawing/2014/main" id="{284BCD74-BF3F-A94B-90B2-DC2FB1CC6693}"/>
              </a:ext>
            </a:extLst>
          </p:cNvPr>
          <p:cNvSpPr txBox="1"/>
          <p:nvPr/>
        </p:nvSpPr>
        <p:spPr>
          <a:xfrm>
            <a:off x="2033808" y="2938720"/>
            <a:ext cx="1466427"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Probabilistic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Generative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Model</a:t>
            </a:r>
          </a:p>
        </p:txBody>
      </p:sp>
      <p:cxnSp>
        <p:nvCxnSpPr>
          <p:cNvPr id="156" name="Straight Arrow Connector 155">
            <a:extLst>
              <a:ext uri="{FF2B5EF4-FFF2-40B4-BE49-F238E27FC236}">
                <a16:creationId xmlns:a16="http://schemas.microsoft.com/office/drawing/2014/main" id="{BE9337E4-71E9-B34E-9C9D-57647E60E4F9}"/>
              </a:ext>
            </a:extLst>
          </p:cNvPr>
          <p:cNvCxnSpPr>
            <a:cxnSpLocks/>
          </p:cNvCxnSpPr>
          <p:nvPr/>
        </p:nvCxnSpPr>
        <p:spPr bwMode="auto">
          <a:xfrm flipH="1" flipV="1">
            <a:off x="3619874" y="4213325"/>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164" name="Straight Arrow Connector 163">
            <a:extLst>
              <a:ext uri="{FF2B5EF4-FFF2-40B4-BE49-F238E27FC236}">
                <a16:creationId xmlns:a16="http://schemas.microsoft.com/office/drawing/2014/main" id="{52020714-AE7F-8445-9E4B-AB77B6E85D67}"/>
              </a:ext>
            </a:extLst>
          </p:cNvPr>
          <p:cNvCxnSpPr>
            <a:cxnSpLocks/>
          </p:cNvCxnSpPr>
          <p:nvPr/>
        </p:nvCxnSpPr>
        <p:spPr bwMode="auto">
          <a:xfrm>
            <a:off x="6079539" y="4567114"/>
            <a:ext cx="449040"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168" name="Rounded Rectangle 167">
            <a:extLst>
              <a:ext uri="{FF2B5EF4-FFF2-40B4-BE49-F238E27FC236}">
                <a16:creationId xmlns:a16="http://schemas.microsoft.com/office/drawing/2014/main" id="{F3ADF48A-B521-5D4A-A438-DBA7336D02D1}"/>
              </a:ext>
            </a:extLst>
          </p:cNvPr>
          <p:cNvSpPr/>
          <p:nvPr/>
        </p:nvSpPr>
        <p:spPr>
          <a:xfrm>
            <a:off x="1883400" y="925301"/>
            <a:ext cx="1743835" cy="156033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176" name="Straight Arrow Connector 175">
            <a:extLst>
              <a:ext uri="{FF2B5EF4-FFF2-40B4-BE49-F238E27FC236}">
                <a16:creationId xmlns:a16="http://schemas.microsoft.com/office/drawing/2014/main" id="{C89CE392-0E5A-F54E-BBD7-FAE30E21E07B}"/>
              </a:ext>
            </a:extLst>
          </p:cNvPr>
          <p:cNvCxnSpPr>
            <a:cxnSpLocks/>
            <a:endCxn id="181" idx="4"/>
          </p:cNvCxnSpPr>
          <p:nvPr/>
        </p:nvCxnSpPr>
        <p:spPr bwMode="auto">
          <a:xfrm flipV="1">
            <a:off x="5935024" y="4703723"/>
            <a:ext cx="0" cy="345887"/>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181" name="Oval 180">
            <a:extLst>
              <a:ext uri="{FF2B5EF4-FFF2-40B4-BE49-F238E27FC236}">
                <a16:creationId xmlns:a16="http://schemas.microsoft.com/office/drawing/2014/main" id="{63DAD971-701E-8348-AF37-10DA99430D43}"/>
              </a:ext>
            </a:extLst>
          </p:cNvPr>
          <p:cNvSpPr/>
          <p:nvPr/>
        </p:nvSpPr>
        <p:spPr>
          <a:xfrm>
            <a:off x="5790509" y="443050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83" name="Triangle 182">
            <a:extLst>
              <a:ext uri="{FF2B5EF4-FFF2-40B4-BE49-F238E27FC236}">
                <a16:creationId xmlns:a16="http://schemas.microsoft.com/office/drawing/2014/main" id="{7D4D5ABE-FD6C-9645-AC35-0CCEF05ADD5F}"/>
              </a:ext>
            </a:extLst>
          </p:cNvPr>
          <p:cNvSpPr/>
          <p:nvPr/>
        </p:nvSpPr>
        <p:spPr>
          <a:xfrm>
            <a:off x="5854604" y="448599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184" name="Straight Arrow Connector 183">
            <a:extLst>
              <a:ext uri="{FF2B5EF4-FFF2-40B4-BE49-F238E27FC236}">
                <a16:creationId xmlns:a16="http://schemas.microsoft.com/office/drawing/2014/main" id="{66DC27A2-367B-FB44-A4B9-952E73FB596B}"/>
              </a:ext>
            </a:extLst>
          </p:cNvPr>
          <p:cNvCxnSpPr>
            <a:cxnSpLocks/>
          </p:cNvCxnSpPr>
          <p:nvPr/>
        </p:nvCxnSpPr>
        <p:spPr bwMode="auto">
          <a:xfrm>
            <a:off x="3648089" y="3312959"/>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196" name="Rounded Rectangle 195">
            <a:extLst>
              <a:ext uri="{FF2B5EF4-FFF2-40B4-BE49-F238E27FC236}">
                <a16:creationId xmlns:a16="http://schemas.microsoft.com/office/drawing/2014/main" id="{C14714EC-9580-404C-8CD5-E037E2F4DD38}"/>
              </a:ext>
            </a:extLst>
          </p:cNvPr>
          <p:cNvSpPr/>
          <p:nvPr/>
        </p:nvSpPr>
        <p:spPr>
          <a:xfrm>
            <a:off x="5343978" y="2815557"/>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204" name="Straight Arrow Connector 203">
            <a:extLst>
              <a:ext uri="{FF2B5EF4-FFF2-40B4-BE49-F238E27FC236}">
                <a16:creationId xmlns:a16="http://schemas.microsoft.com/office/drawing/2014/main" id="{308262E1-67B0-EC4C-B90D-60B4CE056808}"/>
              </a:ext>
            </a:extLst>
          </p:cNvPr>
          <p:cNvCxnSpPr>
            <a:cxnSpLocks/>
            <a:endCxn id="181" idx="0"/>
          </p:cNvCxnSpPr>
          <p:nvPr/>
        </p:nvCxnSpPr>
        <p:spPr bwMode="auto">
          <a:xfrm>
            <a:off x="5935024" y="3855623"/>
            <a:ext cx="0" cy="57488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pic>
        <p:nvPicPr>
          <p:cNvPr id="209" name="Picture 208">
            <a:extLst>
              <a:ext uri="{FF2B5EF4-FFF2-40B4-BE49-F238E27FC236}">
                <a16:creationId xmlns:a16="http://schemas.microsoft.com/office/drawing/2014/main" id="{022C5DB2-D23A-7542-AC64-DBB9742C2D02}"/>
              </a:ext>
            </a:extLst>
          </p:cNvPr>
          <p:cNvPicPr>
            <a:picLocks noChangeAspect="1"/>
          </p:cNvPicPr>
          <p:nvPr/>
        </p:nvPicPr>
        <p:blipFill rotWithShape="1">
          <a:blip r:embed="rId8"/>
          <a:srcRect l="2410" r="72013" b="45433"/>
          <a:stretch/>
        </p:blipFill>
        <p:spPr>
          <a:xfrm>
            <a:off x="5473605" y="2949645"/>
            <a:ext cx="1026658" cy="716346"/>
          </a:xfrm>
          <a:prstGeom prst="rect">
            <a:avLst/>
          </a:prstGeom>
        </p:spPr>
      </p:pic>
      <p:pic>
        <p:nvPicPr>
          <p:cNvPr id="210" name="Picture 209">
            <a:extLst>
              <a:ext uri="{FF2B5EF4-FFF2-40B4-BE49-F238E27FC236}">
                <a16:creationId xmlns:a16="http://schemas.microsoft.com/office/drawing/2014/main" id="{29A6C5B1-28B0-754A-8700-54D580860DCD}"/>
              </a:ext>
            </a:extLst>
          </p:cNvPr>
          <p:cNvPicPr>
            <a:picLocks noChangeAspect="1"/>
          </p:cNvPicPr>
          <p:nvPr/>
        </p:nvPicPr>
        <p:blipFill rotWithShape="1">
          <a:blip r:embed="rId9"/>
          <a:srcRect l="11690" t="15023" r="51801" b="11763"/>
          <a:stretch/>
        </p:blipFill>
        <p:spPr>
          <a:xfrm>
            <a:off x="6849924" y="2946290"/>
            <a:ext cx="576449" cy="751307"/>
          </a:xfrm>
          <a:prstGeom prst="rect">
            <a:avLst/>
          </a:prstGeom>
        </p:spPr>
      </p:pic>
      <p:sp>
        <p:nvSpPr>
          <p:cNvPr id="211" name="Right Arrow 210">
            <a:extLst>
              <a:ext uri="{FF2B5EF4-FFF2-40B4-BE49-F238E27FC236}">
                <a16:creationId xmlns:a16="http://schemas.microsoft.com/office/drawing/2014/main" id="{A3EA853B-E47A-AF4C-B871-EB414426D534}"/>
              </a:ext>
            </a:extLst>
          </p:cNvPr>
          <p:cNvSpPr/>
          <p:nvPr/>
        </p:nvSpPr>
        <p:spPr>
          <a:xfrm>
            <a:off x="6629892" y="3205368"/>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212" name="Straight Arrow Connector 211">
            <a:extLst>
              <a:ext uri="{FF2B5EF4-FFF2-40B4-BE49-F238E27FC236}">
                <a16:creationId xmlns:a16="http://schemas.microsoft.com/office/drawing/2014/main" id="{8D84746B-A82D-804C-A915-1EA4537E65AA}"/>
              </a:ext>
            </a:extLst>
          </p:cNvPr>
          <p:cNvCxnSpPr>
            <a:cxnSpLocks/>
          </p:cNvCxnSpPr>
          <p:nvPr/>
        </p:nvCxnSpPr>
        <p:spPr bwMode="auto">
          <a:xfrm>
            <a:off x="3624505" y="1320328"/>
            <a:ext cx="2178232" cy="1080881"/>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213" name="Straight Arrow Connector 212">
            <a:extLst>
              <a:ext uri="{FF2B5EF4-FFF2-40B4-BE49-F238E27FC236}">
                <a16:creationId xmlns:a16="http://schemas.microsoft.com/office/drawing/2014/main" id="{59EC1B78-DDAD-8248-9F5D-FD7D8532BC8F}"/>
              </a:ext>
            </a:extLst>
          </p:cNvPr>
          <p:cNvCxnSpPr>
            <a:cxnSpLocks/>
          </p:cNvCxnSpPr>
          <p:nvPr/>
        </p:nvCxnSpPr>
        <p:spPr bwMode="auto">
          <a:xfrm>
            <a:off x="6090581" y="2407744"/>
            <a:ext cx="437999"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214" name="Straight Arrow Connector 213">
            <a:extLst>
              <a:ext uri="{FF2B5EF4-FFF2-40B4-BE49-F238E27FC236}">
                <a16:creationId xmlns:a16="http://schemas.microsoft.com/office/drawing/2014/main" id="{E7365A2F-E0FF-474E-A345-F99E8CE06598}"/>
              </a:ext>
            </a:extLst>
          </p:cNvPr>
          <p:cNvCxnSpPr>
            <a:cxnSpLocks/>
            <a:endCxn id="215" idx="4"/>
          </p:cNvCxnSpPr>
          <p:nvPr/>
        </p:nvCxnSpPr>
        <p:spPr bwMode="auto">
          <a:xfrm flipH="1" flipV="1">
            <a:off x="5946066" y="2544352"/>
            <a:ext cx="6535" cy="27120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215" name="Oval 214">
            <a:extLst>
              <a:ext uri="{FF2B5EF4-FFF2-40B4-BE49-F238E27FC236}">
                <a16:creationId xmlns:a16="http://schemas.microsoft.com/office/drawing/2014/main" id="{605725BF-A04C-A04C-BA90-02BBE5879F0A}"/>
              </a:ext>
            </a:extLst>
          </p:cNvPr>
          <p:cNvSpPr/>
          <p:nvPr/>
        </p:nvSpPr>
        <p:spPr>
          <a:xfrm>
            <a:off x="5801550" y="227113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216" name="Triangle 215">
            <a:extLst>
              <a:ext uri="{FF2B5EF4-FFF2-40B4-BE49-F238E27FC236}">
                <a16:creationId xmlns:a16="http://schemas.microsoft.com/office/drawing/2014/main" id="{18C0DF7F-0769-AB48-853F-E0B59BC8B9BA}"/>
              </a:ext>
            </a:extLst>
          </p:cNvPr>
          <p:cNvSpPr/>
          <p:nvPr/>
        </p:nvSpPr>
        <p:spPr>
          <a:xfrm>
            <a:off x="5865645" y="232662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234" name="Straight Arrow Connector 233">
            <a:extLst>
              <a:ext uri="{FF2B5EF4-FFF2-40B4-BE49-F238E27FC236}">
                <a16:creationId xmlns:a16="http://schemas.microsoft.com/office/drawing/2014/main" id="{3990C35E-E0BA-0745-8CF9-F43521876AF5}"/>
              </a:ext>
            </a:extLst>
          </p:cNvPr>
          <p:cNvCxnSpPr>
            <a:cxnSpLocks/>
          </p:cNvCxnSpPr>
          <p:nvPr/>
        </p:nvCxnSpPr>
        <p:spPr bwMode="auto">
          <a:xfrm flipH="1" flipV="1">
            <a:off x="3616531" y="1996382"/>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235" name="Straight Arrow Connector 234">
            <a:extLst>
              <a:ext uri="{FF2B5EF4-FFF2-40B4-BE49-F238E27FC236}">
                <a16:creationId xmlns:a16="http://schemas.microsoft.com/office/drawing/2014/main" id="{882DF60D-7FA0-4645-B56B-04A9C994AF39}"/>
              </a:ext>
            </a:extLst>
          </p:cNvPr>
          <p:cNvCxnSpPr>
            <a:cxnSpLocks/>
          </p:cNvCxnSpPr>
          <p:nvPr/>
        </p:nvCxnSpPr>
        <p:spPr bwMode="auto">
          <a:xfrm>
            <a:off x="3655852" y="5558130"/>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236" name="Rectangle 235">
            <a:extLst>
              <a:ext uri="{FF2B5EF4-FFF2-40B4-BE49-F238E27FC236}">
                <a16:creationId xmlns:a16="http://schemas.microsoft.com/office/drawing/2014/main" id="{93083D56-D6C3-004E-8321-AC1DE9F65483}"/>
              </a:ext>
            </a:extLst>
          </p:cNvPr>
          <p:cNvSpPr/>
          <p:nvPr/>
        </p:nvSpPr>
        <p:spPr>
          <a:xfrm>
            <a:off x="1468137" y="5440053"/>
            <a:ext cx="452368"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L0</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37" name="Rectangle 236">
            <a:extLst>
              <a:ext uri="{FF2B5EF4-FFF2-40B4-BE49-F238E27FC236}">
                <a16:creationId xmlns:a16="http://schemas.microsoft.com/office/drawing/2014/main" id="{8A33D3FD-1A6D-A541-8EFD-10A95D4069B9}"/>
              </a:ext>
            </a:extLst>
          </p:cNvPr>
          <p:cNvSpPr/>
          <p:nvPr/>
        </p:nvSpPr>
        <p:spPr>
          <a:xfrm>
            <a:off x="1476154" y="3378641"/>
            <a:ext cx="452368"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L1</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38" name="Rectangle 237">
            <a:extLst>
              <a:ext uri="{FF2B5EF4-FFF2-40B4-BE49-F238E27FC236}">
                <a16:creationId xmlns:a16="http://schemas.microsoft.com/office/drawing/2014/main" id="{174C1170-AD2F-B246-9367-9ABE3939C3B1}"/>
              </a:ext>
            </a:extLst>
          </p:cNvPr>
          <p:cNvSpPr/>
          <p:nvPr/>
        </p:nvSpPr>
        <p:spPr>
          <a:xfrm>
            <a:off x="1476154" y="1596272"/>
            <a:ext cx="452368"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L2</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39" name="Rectangle 238">
            <a:extLst>
              <a:ext uri="{FF2B5EF4-FFF2-40B4-BE49-F238E27FC236}">
                <a16:creationId xmlns:a16="http://schemas.microsoft.com/office/drawing/2014/main" id="{67407B72-84CF-8E45-A8EB-512816B739FC}"/>
              </a:ext>
            </a:extLst>
          </p:cNvPr>
          <p:cNvSpPr/>
          <p:nvPr/>
        </p:nvSpPr>
        <p:spPr>
          <a:xfrm>
            <a:off x="6531259" y="4179324"/>
            <a:ext cx="1099467"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Layer 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surprise</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40" name="Rectangle 239">
            <a:extLst>
              <a:ext uri="{FF2B5EF4-FFF2-40B4-BE49-F238E27FC236}">
                <a16:creationId xmlns:a16="http://schemas.microsoft.com/office/drawing/2014/main" id="{E3B98476-2345-094C-B1A3-782289B4BA58}"/>
              </a:ext>
            </a:extLst>
          </p:cNvPr>
          <p:cNvSpPr/>
          <p:nvPr/>
        </p:nvSpPr>
        <p:spPr>
          <a:xfrm>
            <a:off x="6548092" y="2017436"/>
            <a:ext cx="1099467"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Layer 2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surprise</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41" name="Down Arrow 240">
            <a:extLst>
              <a:ext uri="{FF2B5EF4-FFF2-40B4-BE49-F238E27FC236}">
                <a16:creationId xmlns:a16="http://schemas.microsoft.com/office/drawing/2014/main" id="{36DCE01A-D97F-DA4B-A103-75D42899A9D8}"/>
              </a:ext>
            </a:extLst>
          </p:cNvPr>
          <p:cNvSpPr/>
          <p:nvPr/>
        </p:nvSpPr>
        <p:spPr>
          <a:xfrm rot="10800000">
            <a:off x="8182656" y="1055787"/>
            <a:ext cx="697831" cy="4784377"/>
          </a:xfrm>
          <a:prstGeom prst="downArrow">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242" name="TextBox 241">
            <a:extLst>
              <a:ext uri="{FF2B5EF4-FFF2-40B4-BE49-F238E27FC236}">
                <a16:creationId xmlns:a16="http://schemas.microsoft.com/office/drawing/2014/main" id="{BF48831B-F862-AA4A-AA12-6620BA4B5066}"/>
              </a:ext>
            </a:extLst>
          </p:cNvPr>
          <p:cNvSpPr txBox="1"/>
          <p:nvPr/>
        </p:nvSpPr>
        <p:spPr>
          <a:xfrm>
            <a:off x="8733339" y="1712461"/>
            <a:ext cx="196483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Predicting more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abstract concepts</a:t>
            </a:r>
          </a:p>
        </p:txBody>
      </p:sp>
      <p:sp>
        <p:nvSpPr>
          <p:cNvPr id="243" name="TextBox 242">
            <a:extLst>
              <a:ext uri="{FF2B5EF4-FFF2-40B4-BE49-F238E27FC236}">
                <a16:creationId xmlns:a16="http://schemas.microsoft.com/office/drawing/2014/main" id="{17E145D7-E9CC-0C40-B16E-5357CA0DD374}"/>
              </a:ext>
            </a:extLst>
          </p:cNvPr>
          <p:cNvSpPr txBox="1"/>
          <p:nvPr/>
        </p:nvSpPr>
        <p:spPr>
          <a:xfrm>
            <a:off x="8698484" y="3307819"/>
            <a:ext cx="192713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Predicting using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Tahoma"/>
                <a:ea typeface="+mn-ea"/>
                <a:cs typeface="+mn-cs"/>
              </a:rPr>
              <a:t>larger</a:t>
            </a:r>
            <a:r>
              <a:rPr kumimoji="0" lang="en-US" sz="1800" b="0" i="0" u="none" strike="noStrike" kern="1200" cap="none" spc="0" normalizeH="0" baseline="0" noProof="0" dirty="0">
                <a:ln>
                  <a:noFill/>
                </a:ln>
                <a:solidFill>
                  <a:prstClr val="black"/>
                </a:solidFill>
                <a:effectLst/>
                <a:uLnTx/>
                <a:uFillTx/>
                <a:latin typeface="Tahoma"/>
                <a:ea typeface="+mn-ea"/>
                <a:cs typeface="+mn-cs"/>
              </a:rPr>
              <a:t> contexts</a:t>
            </a:r>
          </a:p>
        </p:txBody>
      </p:sp>
      <mc:AlternateContent xmlns:mc="http://schemas.openxmlformats.org/markup-compatibility/2006" xmlns:a14="http://schemas.microsoft.com/office/drawing/2010/main">
        <mc:Choice Requires="a14">
          <p:sp>
            <p:nvSpPr>
              <p:cNvPr id="244" name="Rectangle 243">
                <a:extLst>
                  <a:ext uri="{FF2B5EF4-FFF2-40B4-BE49-F238E27FC236}">
                    <a16:creationId xmlns:a16="http://schemas.microsoft.com/office/drawing/2014/main" id="{99D5E65E-D18E-C54A-882B-505F87275134}"/>
                  </a:ext>
                </a:extLst>
              </p:cNvPr>
              <p:cNvSpPr/>
              <p:nvPr/>
            </p:nvSpPr>
            <p:spPr>
              <a:xfrm>
                <a:off x="1895103" y="3855624"/>
                <a:ext cx="187788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𝑝</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𝑖𝑛𝑝𝑢𝑡</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𝑒𝑥𝑝𝑙</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𝑐𝑙𝑎𝑠𝑠</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oMath>
                  </m:oMathPara>
                </a14:m>
                <a:endParaRPr kumimoji="0" lang="en-US" sz="1400" b="0" i="1" u="none" strike="noStrike" kern="1200" cap="none" spc="0" normalizeH="0" baseline="0" noProof="0" dirty="0">
                  <a:ln>
                    <a:noFill/>
                  </a:ln>
                  <a:solidFill>
                    <a:srgbClr val="7030A0"/>
                  </a:solidFill>
                  <a:effectLst/>
                  <a:uLnTx/>
                  <a:uFillTx/>
                  <a:latin typeface="Cambria Math" panose="02040503050406030204" pitchFamily="18" charset="0"/>
                  <a:ea typeface="+mn-ea"/>
                  <a:cs typeface="+mn-cs"/>
                </a:endParaRPr>
              </a:p>
            </p:txBody>
          </p:sp>
        </mc:Choice>
        <mc:Fallback xmlns="">
          <p:sp>
            <p:nvSpPr>
              <p:cNvPr id="244" name="Rectangle 243">
                <a:extLst>
                  <a:ext uri="{FF2B5EF4-FFF2-40B4-BE49-F238E27FC236}">
                    <a16:creationId xmlns:a16="http://schemas.microsoft.com/office/drawing/2014/main" id="{99D5E65E-D18E-C54A-882B-505F87275134}"/>
                  </a:ext>
                </a:extLst>
              </p:cNvPr>
              <p:cNvSpPr>
                <a:spLocks noRot="1" noChangeAspect="1" noMove="1" noResize="1" noEditPoints="1" noAdjustHandles="1" noChangeArrowheads="1" noChangeShapeType="1" noTextEdit="1"/>
              </p:cNvSpPr>
              <p:nvPr/>
            </p:nvSpPr>
            <p:spPr>
              <a:xfrm>
                <a:off x="1895103" y="3855624"/>
                <a:ext cx="1877886" cy="307777"/>
              </a:xfrm>
              <a:prstGeom prst="rect">
                <a:avLst/>
              </a:prstGeom>
              <a:blipFill>
                <a:blip r:embed="rId10"/>
                <a:stretch>
                  <a:fillRect b="-120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29C4B557-055F-BEC9-5D4F-D20C6D5849E0}"/>
              </a:ext>
            </a:extLst>
          </p:cNvPr>
          <p:cNvSpPr txBox="1"/>
          <p:nvPr/>
        </p:nvSpPr>
        <p:spPr>
          <a:xfrm>
            <a:off x="2267264" y="5759010"/>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Tahoma"/>
              </a:rPr>
              <a:t>DL Model</a:t>
            </a: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5" name="TextBox 4">
            <a:extLst>
              <a:ext uri="{FF2B5EF4-FFF2-40B4-BE49-F238E27FC236}">
                <a16:creationId xmlns:a16="http://schemas.microsoft.com/office/drawing/2014/main" id="{F5FF4712-D864-2907-1279-BB5D075F5E6F}"/>
              </a:ext>
            </a:extLst>
          </p:cNvPr>
          <p:cNvSpPr txBox="1"/>
          <p:nvPr/>
        </p:nvSpPr>
        <p:spPr>
          <a:xfrm>
            <a:off x="1952608" y="947152"/>
            <a:ext cx="164147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Probabilistic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Tahoma"/>
              </a:rPr>
              <a:t>Logic Program</a:t>
            </a: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pic>
        <p:nvPicPr>
          <p:cNvPr id="6" name="Picture 2" descr="Probabilistic (logic) programming concepts | SpringerLink">
            <a:extLst>
              <a:ext uri="{FF2B5EF4-FFF2-40B4-BE49-F238E27FC236}">
                <a16:creationId xmlns:a16="http://schemas.microsoft.com/office/drawing/2014/main" id="{527F885C-48F9-3D80-7C69-60517D40A0C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35356" y="1674113"/>
            <a:ext cx="877042" cy="4343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D746B73-2DC3-12A6-505F-E64493971B2C}"/>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
        <p:nvSpPr>
          <p:cNvPr id="7" name="Down Arrow 6">
            <a:extLst>
              <a:ext uri="{FF2B5EF4-FFF2-40B4-BE49-F238E27FC236}">
                <a16:creationId xmlns:a16="http://schemas.microsoft.com/office/drawing/2014/main" id="{CD8C6BF6-D9F7-C907-EFBD-9AF484E12A11}"/>
              </a:ext>
            </a:extLst>
          </p:cNvPr>
          <p:cNvSpPr/>
          <p:nvPr/>
        </p:nvSpPr>
        <p:spPr>
          <a:xfrm rot="10800000">
            <a:off x="1077064" y="1321245"/>
            <a:ext cx="396706" cy="478437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8" name="Down Arrow 7">
            <a:extLst>
              <a:ext uri="{FF2B5EF4-FFF2-40B4-BE49-F238E27FC236}">
                <a16:creationId xmlns:a16="http://schemas.microsoft.com/office/drawing/2014/main" id="{89EB2D5C-2582-5005-827D-AF5C431B0673}"/>
              </a:ext>
            </a:extLst>
          </p:cNvPr>
          <p:cNvSpPr/>
          <p:nvPr/>
        </p:nvSpPr>
        <p:spPr>
          <a:xfrm>
            <a:off x="1072688" y="1533385"/>
            <a:ext cx="396706" cy="478437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0" name="TextBox 9">
            <a:extLst>
              <a:ext uri="{FF2B5EF4-FFF2-40B4-BE49-F238E27FC236}">
                <a16:creationId xmlns:a16="http://schemas.microsoft.com/office/drawing/2014/main" id="{9C12E26C-A233-53D7-FFD6-0EC5BCF7BA4D}"/>
              </a:ext>
            </a:extLst>
          </p:cNvPr>
          <p:cNvSpPr txBox="1"/>
          <p:nvPr/>
        </p:nvSpPr>
        <p:spPr>
          <a:xfrm>
            <a:off x="-71093" y="887285"/>
            <a:ext cx="1417568" cy="923330"/>
          </a:xfrm>
          <a:prstGeom prst="rect">
            <a:avLst/>
          </a:prstGeom>
          <a:noFill/>
        </p:spPr>
        <p:txBody>
          <a:bodyPr wrap="none" rtlCol="0">
            <a:spAutoFit/>
          </a:bodyPr>
          <a:lstStyle/>
          <a:p>
            <a:r>
              <a:rPr lang="en-US" dirty="0"/>
              <a:t>Bidirectional </a:t>
            </a:r>
          </a:p>
          <a:p>
            <a:r>
              <a:rPr lang="en-US" dirty="0"/>
              <a:t>Information </a:t>
            </a:r>
          </a:p>
          <a:p>
            <a:r>
              <a:rPr lang="en-US" dirty="0"/>
              <a:t>Flow</a:t>
            </a:r>
          </a:p>
        </p:txBody>
      </p:sp>
      <p:sp>
        <p:nvSpPr>
          <p:cNvPr id="17" name="TextBox 16">
            <a:extLst>
              <a:ext uri="{FF2B5EF4-FFF2-40B4-BE49-F238E27FC236}">
                <a16:creationId xmlns:a16="http://schemas.microsoft.com/office/drawing/2014/main" id="{57813F37-C118-3400-F4D0-C2B88CE565D5}"/>
              </a:ext>
            </a:extLst>
          </p:cNvPr>
          <p:cNvSpPr txBox="1"/>
          <p:nvPr/>
        </p:nvSpPr>
        <p:spPr>
          <a:xfrm>
            <a:off x="8506890" y="4163401"/>
            <a:ext cx="3609673" cy="2369880"/>
          </a:xfrm>
          <a:prstGeom prst="rect">
            <a:avLst/>
          </a:prstGeom>
          <a:noFill/>
        </p:spPr>
        <p:txBody>
          <a:bodyPr wrap="square">
            <a:spAutoFit/>
          </a:bodyPr>
          <a:lstStyle/>
          <a:p>
            <a:pPr lvl="1">
              <a:defRPr/>
            </a:pPr>
            <a:r>
              <a:rPr lang="en-US" sz="2000" b="1" dirty="0">
                <a:solidFill>
                  <a:prstClr val="black"/>
                </a:solidFill>
                <a:latin typeface="Calibri" panose="020F0502020204030204" pitchFamily="34" charset="0"/>
                <a:cs typeface="Calibri" panose="020F0502020204030204" pitchFamily="34" charset="0"/>
              </a:rPr>
              <a:t>Intrinsically human-like inference: </a:t>
            </a:r>
          </a:p>
          <a:p>
            <a:pPr marL="742950" lvl="1" indent="-285750">
              <a:buFont typeface="Arial" panose="020B0604020202020204" pitchFamily="34" charset="0"/>
              <a:buChar char="•"/>
              <a:defRPr/>
            </a:pPr>
            <a:r>
              <a:rPr lang="en-US" sz="1800" dirty="0">
                <a:solidFill>
                  <a:prstClr val="black"/>
                </a:solidFill>
                <a:latin typeface="Calibri" panose="020F0502020204030204" pitchFamily="34" charset="0"/>
                <a:cs typeface="Calibri" panose="020F0502020204030204" pitchFamily="34" charset="0"/>
              </a:rPr>
              <a:t>Identify k</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ey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pieces of evidence in support and against observations.</a:t>
            </a:r>
          </a:p>
          <a:p>
            <a:pPr marL="742950" lvl="1" indent="-285750">
              <a:buFont typeface="Arial" panose="020B0604020202020204" pitchFamily="34" charset="0"/>
              <a:buChar char="•"/>
              <a:defRPr/>
            </a:pPr>
            <a:r>
              <a:rPr lang="en-US" dirty="0">
                <a:solidFill>
                  <a:prstClr val="black"/>
                </a:solidFill>
                <a:latin typeface="Calibri" panose="020F0502020204030204" pitchFamily="34" charset="0"/>
                <a:cs typeface="Calibri" panose="020F0502020204030204" pitchFamily="34" charset="0"/>
              </a:rPr>
              <a:t>Help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determine which alternative explanation has the strongest support.</a:t>
            </a:r>
          </a:p>
        </p:txBody>
      </p:sp>
    </p:spTree>
    <p:extLst>
      <p:ext uri="{BB962C8B-B14F-4D97-AF65-F5344CB8AC3E}">
        <p14:creationId xmlns:p14="http://schemas.microsoft.com/office/powerpoint/2010/main" val="719719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sp>
        <p:nvSpPr>
          <p:cNvPr id="4" name="Rounded Rectangle 3">
            <a:extLst>
              <a:ext uri="{FF2B5EF4-FFF2-40B4-BE49-F238E27FC236}">
                <a16:creationId xmlns:a16="http://schemas.microsoft.com/office/drawing/2014/main" id="{24FB43B0-36C6-0B4E-920A-D899112DB4CB}"/>
              </a:ext>
            </a:extLst>
          </p:cNvPr>
          <p:cNvSpPr/>
          <p:nvPr/>
        </p:nvSpPr>
        <p:spPr>
          <a:xfrm>
            <a:off x="1920506" y="4737913"/>
            <a:ext cx="1743109"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1" name="Rounded Rectangle 10">
            <a:extLst>
              <a:ext uri="{FF2B5EF4-FFF2-40B4-BE49-F238E27FC236}">
                <a16:creationId xmlns:a16="http://schemas.microsoft.com/office/drawing/2014/main" id="{089CEFF1-B880-D84C-A444-081AF014233E}"/>
              </a:ext>
            </a:extLst>
          </p:cNvPr>
          <p:cNvSpPr/>
          <p:nvPr/>
        </p:nvSpPr>
        <p:spPr>
          <a:xfrm>
            <a:off x="5334828" y="5023981"/>
            <a:ext cx="216886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pic>
        <p:nvPicPr>
          <p:cNvPr id="13" name="Picture 12">
            <a:extLst>
              <a:ext uri="{FF2B5EF4-FFF2-40B4-BE49-F238E27FC236}">
                <a16:creationId xmlns:a16="http://schemas.microsoft.com/office/drawing/2014/main" id="{7E16DA09-E3B4-BD40-9CA1-B5CE5C76E3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37813" y="4849174"/>
            <a:ext cx="732786" cy="606320"/>
          </a:xfrm>
          <a:prstGeom prst="rect">
            <a:avLst/>
          </a:prstGeom>
        </p:spPr>
      </p:pic>
      <p:pic>
        <p:nvPicPr>
          <p:cNvPr id="14" name="Picture 13">
            <a:extLst>
              <a:ext uri="{FF2B5EF4-FFF2-40B4-BE49-F238E27FC236}">
                <a16:creationId xmlns:a16="http://schemas.microsoft.com/office/drawing/2014/main" id="{8F2ACE92-3452-C848-A5FC-03A5D534F4AD}"/>
              </a:ext>
            </a:extLst>
          </p:cNvPr>
          <p:cNvPicPr>
            <a:picLocks noChangeAspect="1"/>
          </p:cNvPicPr>
          <p:nvPr/>
        </p:nvPicPr>
        <p:blipFill rotWithShape="1">
          <a:blip r:embed="rId4">
            <a:extLst>
              <a:ext uri="{28A0092B-C50C-407E-A947-70E740481C1C}">
                <a14:useLocalDpi xmlns:a14="http://schemas.microsoft.com/office/drawing/2010/main"/>
              </a:ext>
            </a:extLst>
          </a:blip>
          <a:srcRect t="54150"/>
          <a:stretch/>
        </p:blipFill>
        <p:spPr>
          <a:xfrm>
            <a:off x="5349384" y="5246211"/>
            <a:ext cx="777587" cy="686417"/>
          </a:xfrm>
          <a:prstGeom prst="rect">
            <a:avLst/>
          </a:prstGeom>
        </p:spPr>
      </p:pic>
      <p:pic>
        <p:nvPicPr>
          <p:cNvPr id="15" name="Picture 14">
            <a:extLst>
              <a:ext uri="{FF2B5EF4-FFF2-40B4-BE49-F238E27FC236}">
                <a16:creationId xmlns:a16="http://schemas.microsoft.com/office/drawing/2014/main" id="{20EB6214-26A8-F845-ABB7-E8C902ECAA42}"/>
              </a:ext>
            </a:extLst>
          </p:cNvPr>
          <p:cNvPicPr>
            <a:picLocks noChangeAspect="1"/>
          </p:cNvPicPr>
          <p:nvPr/>
        </p:nvPicPr>
        <p:blipFill rotWithShape="1">
          <a:blip r:embed="rId5">
            <a:extLst>
              <a:ext uri="{28A0092B-C50C-407E-A947-70E740481C1C}">
                <a14:useLocalDpi xmlns:a14="http://schemas.microsoft.com/office/drawing/2010/main"/>
              </a:ext>
            </a:extLst>
          </a:blip>
          <a:srcRect t="50664"/>
          <a:stretch/>
        </p:blipFill>
        <p:spPr>
          <a:xfrm>
            <a:off x="6110217" y="5217553"/>
            <a:ext cx="705601" cy="715075"/>
          </a:xfrm>
          <a:prstGeom prst="rect">
            <a:avLst/>
          </a:prstGeom>
        </p:spPr>
      </p:pic>
      <p:sp>
        <p:nvSpPr>
          <p:cNvPr id="16" name="Trapezoid 15">
            <a:extLst>
              <a:ext uri="{FF2B5EF4-FFF2-40B4-BE49-F238E27FC236}">
                <a16:creationId xmlns:a16="http://schemas.microsoft.com/office/drawing/2014/main" id="{ABCB0B16-6C80-4848-B541-291B2FC08327}"/>
              </a:ext>
            </a:extLst>
          </p:cNvPr>
          <p:cNvSpPr/>
          <p:nvPr/>
        </p:nvSpPr>
        <p:spPr>
          <a:xfrm rot="10800000">
            <a:off x="2190597" y="5650286"/>
            <a:ext cx="1227221" cy="541787"/>
          </a:xfrm>
          <a:prstGeom prst="trapezoid">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8" name="Right Arrow 17">
            <a:extLst>
              <a:ext uri="{FF2B5EF4-FFF2-40B4-BE49-F238E27FC236}">
                <a16:creationId xmlns:a16="http://schemas.microsoft.com/office/drawing/2014/main" id="{BE425615-CB6D-A84B-A9D0-F65DED05DCAA}"/>
              </a:ext>
            </a:extLst>
          </p:cNvPr>
          <p:cNvSpPr/>
          <p:nvPr/>
        </p:nvSpPr>
        <p:spPr>
          <a:xfrm rot="5400000">
            <a:off x="2743690" y="5436316"/>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9" name="Right Arrow 18">
            <a:extLst>
              <a:ext uri="{FF2B5EF4-FFF2-40B4-BE49-F238E27FC236}">
                <a16:creationId xmlns:a16="http://schemas.microsoft.com/office/drawing/2014/main" id="{26E3FDC3-98AE-C246-B3F2-01981D5F1F83}"/>
              </a:ext>
            </a:extLst>
          </p:cNvPr>
          <p:cNvSpPr/>
          <p:nvPr/>
        </p:nvSpPr>
        <p:spPr>
          <a:xfrm rot="5400000">
            <a:off x="2594237" y="6316647"/>
            <a:ext cx="461399" cy="21225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F2724F7-0DDE-EE46-8479-69F9BBFD20D8}"/>
                  </a:ext>
                </a:extLst>
              </p:cNvPr>
              <p:cNvSpPr txBox="1"/>
              <p:nvPr/>
            </p:nvSpPr>
            <p:spPr>
              <a:xfrm>
                <a:off x="3548283" y="5961286"/>
                <a:ext cx="2189894"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𝑝</m:t>
                      </m:r>
                      <m:d>
                        <m:dPr>
                          <m:endChr m:val="|"/>
                          <m:ctrlP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𝑐𝑙𝑎𝑠𝑠</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e>
                      </m:d>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𝑖𝑛𝑝𝑢𝑡</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oMath>
                  </m:oMathPara>
                </a14:m>
                <a:endParaRPr kumimoji="0" lang="en-US" sz="1800" b="0" i="1" u="none" strike="noStrike" kern="1200" cap="none" spc="0" normalizeH="0" baseline="0" noProof="0" dirty="0">
                  <a:ln>
                    <a:noFill/>
                  </a:ln>
                  <a:solidFill>
                    <a:srgbClr val="7030A0"/>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𝑝</m:t>
                      </m:r>
                      <m:d>
                        <m:dPr>
                          <m:endChr m:val="|"/>
                          <m:ctrlP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𝑒𝑥𝑝𝑙</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e>
                      </m:d>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𝑖𝑛𝑝𝑢𝑡</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𝑐𝑙𝑎𝑠𝑠</m:t>
                      </m:r>
                      <m:r>
                        <a:rPr kumimoji="0" lang="en-US"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7030A0"/>
                  </a:solidFill>
                  <a:effectLst/>
                  <a:uLnTx/>
                  <a:uFillTx/>
                  <a:latin typeface="Tahoma"/>
                  <a:ea typeface="+mn-ea"/>
                  <a:cs typeface="+mn-cs"/>
                </a:endParaRPr>
              </a:p>
            </p:txBody>
          </p:sp>
        </mc:Choice>
        <mc:Fallback xmlns="">
          <p:sp>
            <p:nvSpPr>
              <p:cNvPr id="118" name="TextBox 117">
                <a:extLst>
                  <a:ext uri="{FF2B5EF4-FFF2-40B4-BE49-F238E27FC236}">
                    <a16:creationId xmlns:a16="http://schemas.microsoft.com/office/drawing/2014/main" id="{BF2724F7-0DDE-EE46-8479-69F9BBFD20D8}"/>
                  </a:ext>
                </a:extLst>
              </p:cNvPr>
              <p:cNvSpPr txBox="1">
                <a:spLocks noRot="1" noChangeAspect="1" noMove="1" noResize="1" noEditPoints="1" noAdjustHandles="1" noChangeArrowheads="1" noChangeShapeType="1" noTextEdit="1"/>
              </p:cNvSpPr>
              <p:nvPr/>
            </p:nvSpPr>
            <p:spPr>
              <a:xfrm>
                <a:off x="3548283" y="5961286"/>
                <a:ext cx="2189894" cy="553998"/>
              </a:xfrm>
              <a:prstGeom prst="rect">
                <a:avLst/>
              </a:prstGeom>
              <a:blipFill>
                <a:blip r:embed="rId6"/>
                <a:stretch>
                  <a:fillRect l="-1734" t="-4444" r="-2890" b="-17778"/>
                </a:stretch>
              </a:blipFill>
            </p:spPr>
            <p:txBody>
              <a:bodyPr/>
              <a:lstStyle/>
              <a:p>
                <a:r>
                  <a:rPr lang="en-US">
                    <a:noFill/>
                  </a:rPr>
                  <a:t> </a:t>
                </a:r>
              </a:p>
            </p:txBody>
          </p:sp>
        </mc:Fallback>
      </mc:AlternateContent>
      <p:pic>
        <p:nvPicPr>
          <p:cNvPr id="140" name="Picture 139">
            <a:extLst>
              <a:ext uri="{FF2B5EF4-FFF2-40B4-BE49-F238E27FC236}">
                <a16:creationId xmlns:a16="http://schemas.microsoft.com/office/drawing/2014/main" id="{F2DB41EC-3561-CF42-A943-538CEEED577C}"/>
              </a:ext>
            </a:extLst>
          </p:cNvPr>
          <p:cNvPicPr>
            <a:picLocks noChangeAspect="1"/>
          </p:cNvPicPr>
          <p:nvPr/>
        </p:nvPicPr>
        <p:blipFill rotWithShape="1">
          <a:blip r:embed="rId7"/>
          <a:srcRect l="38005" t="33696" r="36075" b="49299"/>
          <a:stretch/>
        </p:blipFill>
        <p:spPr>
          <a:xfrm>
            <a:off x="6870725" y="5446870"/>
            <a:ext cx="578062" cy="455174"/>
          </a:xfrm>
          <a:prstGeom prst="rect">
            <a:avLst/>
          </a:prstGeom>
        </p:spPr>
      </p:pic>
      <p:sp>
        <p:nvSpPr>
          <p:cNvPr id="141" name="Rounded Rectangle 140">
            <a:extLst>
              <a:ext uri="{FF2B5EF4-FFF2-40B4-BE49-F238E27FC236}">
                <a16:creationId xmlns:a16="http://schemas.microsoft.com/office/drawing/2014/main" id="{2A3B724C-C360-DD4D-888F-3ECA22F16A74}"/>
              </a:ext>
            </a:extLst>
          </p:cNvPr>
          <p:cNvSpPr/>
          <p:nvPr/>
        </p:nvSpPr>
        <p:spPr>
          <a:xfrm>
            <a:off x="1895104" y="2769165"/>
            <a:ext cx="1743835"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42" name="TextBox 141">
            <a:extLst>
              <a:ext uri="{FF2B5EF4-FFF2-40B4-BE49-F238E27FC236}">
                <a16:creationId xmlns:a16="http://schemas.microsoft.com/office/drawing/2014/main" id="{284BCD74-BF3F-A94B-90B2-DC2FB1CC6693}"/>
              </a:ext>
            </a:extLst>
          </p:cNvPr>
          <p:cNvSpPr txBox="1"/>
          <p:nvPr/>
        </p:nvSpPr>
        <p:spPr>
          <a:xfrm>
            <a:off x="2033808" y="2938720"/>
            <a:ext cx="1466427"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Probabilistic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Generative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Model</a:t>
            </a:r>
          </a:p>
        </p:txBody>
      </p:sp>
      <p:cxnSp>
        <p:nvCxnSpPr>
          <p:cNvPr id="156" name="Straight Arrow Connector 155">
            <a:extLst>
              <a:ext uri="{FF2B5EF4-FFF2-40B4-BE49-F238E27FC236}">
                <a16:creationId xmlns:a16="http://schemas.microsoft.com/office/drawing/2014/main" id="{BE9337E4-71E9-B34E-9C9D-57647E60E4F9}"/>
              </a:ext>
            </a:extLst>
          </p:cNvPr>
          <p:cNvCxnSpPr>
            <a:cxnSpLocks/>
          </p:cNvCxnSpPr>
          <p:nvPr/>
        </p:nvCxnSpPr>
        <p:spPr bwMode="auto">
          <a:xfrm flipH="1" flipV="1">
            <a:off x="3619874" y="4213325"/>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164" name="Straight Arrow Connector 163">
            <a:extLst>
              <a:ext uri="{FF2B5EF4-FFF2-40B4-BE49-F238E27FC236}">
                <a16:creationId xmlns:a16="http://schemas.microsoft.com/office/drawing/2014/main" id="{52020714-AE7F-8445-9E4B-AB77B6E85D67}"/>
              </a:ext>
            </a:extLst>
          </p:cNvPr>
          <p:cNvCxnSpPr>
            <a:cxnSpLocks/>
          </p:cNvCxnSpPr>
          <p:nvPr/>
        </p:nvCxnSpPr>
        <p:spPr bwMode="auto">
          <a:xfrm>
            <a:off x="6079539" y="4567114"/>
            <a:ext cx="449040"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168" name="Rounded Rectangle 167">
            <a:extLst>
              <a:ext uri="{FF2B5EF4-FFF2-40B4-BE49-F238E27FC236}">
                <a16:creationId xmlns:a16="http://schemas.microsoft.com/office/drawing/2014/main" id="{F3ADF48A-B521-5D4A-A438-DBA7336D02D1}"/>
              </a:ext>
            </a:extLst>
          </p:cNvPr>
          <p:cNvSpPr/>
          <p:nvPr/>
        </p:nvSpPr>
        <p:spPr>
          <a:xfrm>
            <a:off x="1883400" y="925301"/>
            <a:ext cx="1743835" cy="156033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176" name="Straight Arrow Connector 175">
            <a:extLst>
              <a:ext uri="{FF2B5EF4-FFF2-40B4-BE49-F238E27FC236}">
                <a16:creationId xmlns:a16="http://schemas.microsoft.com/office/drawing/2014/main" id="{C89CE392-0E5A-F54E-BBD7-FAE30E21E07B}"/>
              </a:ext>
            </a:extLst>
          </p:cNvPr>
          <p:cNvCxnSpPr>
            <a:cxnSpLocks/>
            <a:endCxn id="181" idx="4"/>
          </p:cNvCxnSpPr>
          <p:nvPr/>
        </p:nvCxnSpPr>
        <p:spPr bwMode="auto">
          <a:xfrm flipV="1">
            <a:off x="5935024" y="4703723"/>
            <a:ext cx="0" cy="345887"/>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181" name="Oval 180">
            <a:extLst>
              <a:ext uri="{FF2B5EF4-FFF2-40B4-BE49-F238E27FC236}">
                <a16:creationId xmlns:a16="http://schemas.microsoft.com/office/drawing/2014/main" id="{63DAD971-701E-8348-AF37-10DA99430D43}"/>
              </a:ext>
            </a:extLst>
          </p:cNvPr>
          <p:cNvSpPr/>
          <p:nvPr/>
        </p:nvSpPr>
        <p:spPr>
          <a:xfrm>
            <a:off x="5790509" y="443050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183" name="Triangle 182">
            <a:extLst>
              <a:ext uri="{FF2B5EF4-FFF2-40B4-BE49-F238E27FC236}">
                <a16:creationId xmlns:a16="http://schemas.microsoft.com/office/drawing/2014/main" id="{7D4D5ABE-FD6C-9645-AC35-0CCEF05ADD5F}"/>
              </a:ext>
            </a:extLst>
          </p:cNvPr>
          <p:cNvSpPr/>
          <p:nvPr/>
        </p:nvSpPr>
        <p:spPr>
          <a:xfrm>
            <a:off x="5854604" y="448599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184" name="Straight Arrow Connector 183">
            <a:extLst>
              <a:ext uri="{FF2B5EF4-FFF2-40B4-BE49-F238E27FC236}">
                <a16:creationId xmlns:a16="http://schemas.microsoft.com/office/drawing/2014/main" id="{66DC27A2-367B-FB44-A4B9-952E73FB596B}"/>
              </a:ext>
            </a:extLst>
          </p:cNvPr>
          <p:cNvCxnSpPr>
            <a:cxnSpLocks/>
          </p:cNvCxnSpPr>
          <p:nvPr/>
        </p:nvCxnSpPr>
        <p:spPr bwMode="auto">
          <a:xfrm>
            <a:off x="3648089" y="3312959"/>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196" name="Rounded Rectangle 195">
            <a:extLst>
              <a:ext uri="{FF2B5EF4-FFF2-40B4-BE49-F238E27FC236}">
                <a16:creationId xmlns:a16="http://schemas.microsoft.com/office/drawing/2014/main" id="{C14714EC-9580-404C-8CD5-E037E2F4DD38}"/>
              </a:ext>
            </a:extLst>
          </p:cNvPr>
          <p:cNvSpPr/>
          <p:nvPr/>
        </p:nvSpPr>
        <p:spPr>
          <a:xfrm>
            <a:off x="5343978" y="2815557"/>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204" name="Straight Arrow Connector 203">
            <a:extLst>
              <a:ext uri="{FF2B5EF4-FFF2-40B4-BE49-F238E27FC236}">
                <a16:creationId xmlns:a16="http://schemas.microsoft.com/office/drawing/2014/main" id="{308262E1-67B0-EC4C-B90D-60B4CE056808}"/>
              </a:ext>
            </a:extLst>
          </p:cNvPr>
          <p:cNvCxnSpPr>
            <a:cxnSpLocks/>
            <a:endCxn id="181" idx="0"/>
          </p:cNvCxnSpPr>
          <p:nvPr/>
        </p:nvCxnSpPr>
        <p:spPr bwMode="auto">
          <a:xfrm>
            <a:off x="5935024" y="3855623"/>
            <a:ext cx="0" cy="57488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pic>
        <p:nvPicPr>
          <p:cNvPr id="209" name="Picture 208">
            <a:extLst>
              <a:ext uri="{FF2B5EF4-FFF2-40B4-BE49-F238E27FC236}">
                <a16:creationId xmlns:a16="http://schemas.microsoft.com/office/drawing/2014/main" id="{022C5DB2-D23A-7542-AC64-DBB9742C2D02}"/>
              </a:ext>
            </a:extLst>
          </p:cNvPr>
          <p:cNvPicPr>
            <a:picLocks noChangeAspect="1"/>
          </p:cNvPicPr>
          <p:nvPr/>
        </p:nvPicPr>
        <p:blipFill rotWithShape="1">
          <a:blip r:embed="rId8"/>
          <a:srcRect l="2410" r="72013" b="45433"/>
          <a:stretch/>
        </p:blipFill>
        <p:spPr>
          <a:xfrm>
            <a:off x="5473605" y="2949645"/>
            <a:ext cx="1026658" cy="716346"/>
          </a:xfrm>
          <a:prstGeom prst="rect">
            <a:avLst/>
          </a:prstGeom>
        </p:spPr>
      </p:pic>
      <p:pic>
        <p:nvPicPr>
          <p:cNvPr id="210" name="Picture 209">
            <a:extLst>
              <a:ext uri="{FF2B5EF4-FFF2-40B4-BE49-F238E27FC236}">
                <a16:creationId xmlns:a16="http://schemas.microsoft.com/office/drawing/2014/main" id="{29A6C5B1-28B0-754A-8700-54D580860DCD}"/>
              </a:ext>
            </a:extLst>
          </p:cNvPr>
          <p:cNvPicPr>
            <a:picLocks noChangeAspect="1"/>
          </p:cNvPicPr>
          <p:nvPr/>
        </p:nvPicPr>
        <p:blipFill rotWithShape="1">
          <a:blip r:embed="rId9"/>
          <a:srcRect l="11690" t="15023" r="51801" b="11763"/>
          <a:stretch/>
        </p:blipFill>
        <p:spPr>
          <a:xfrm>
            <a:off x="6849924" y="2946290"/>
            <a:ext cx="576449" cy="751307"/>
          </a:xfrm>
          <a:prstGeom prst="rect">
            <a:avLst/>
          </a:prstGeom>
        </p:spPr>
      </p:pic>
      <p:sp>
        <p:nvSpPr>
          <p:cNvPr id="211" name="Right Arrow 210">
            <a:extLst>
              <a:ext uri="{FF2B5EF4-FFF2-40B4-BE49-F238E27FC236}">
                <a16:creationId xmlns:a16="http://schemas.microsoft.com/office/drawing/2014/main" id="{A3EA853B-E47A-AF4C-B871-EB414426D534}"/>
              </a:ext>
            </a:extLst>
          </p:cNvPr>
          <p:cNvSpPr/>
          <p:nvPr/>
        </p:nvSpPr>
        <p:spPr>
          <a:xfrm>
            <a:off x="6629892" y="3205368"/>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212" name="Straight Arrow Connector 211">
            <a:extLst>
              <a:ext uri="{FF2B5EF4-FFF2-40B4-BE49-F238E27FC236}">
                <a16:creationId xmlns:a16="http://schemas.microsoft.com/office/drawing/2014/main" id="{8D84746B-A82D-804C-A915-1EA4537E65AA}"/>
              </a:ext>
            </a:extLst>
          </p:cNvPr>
          <p:cNvCxnSpPr>
            <a:cxnSpLocks/>
          </p:cNvCxnSpPr>
          <p:nvPr/>
        </p:nvCxnSpPr>
        <p:spPr bwMode="auto">
          <a:xfrm>
            <a:off x="3624505" y="1320328"/>
            <a:ext cx="2178232" cy="1080881"/>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213" name="Straight Arrow Connector 212">
            <a:extLst>
              <a:ext uri="{FF2B5EF4-FFF2-40B4-BE49-F238E27FC236}">
                <a16:creationId xmlns:a16="http://schemas.microsoft.com/office/drawing/2014/main" id="{59EC1B78-DDAD-8248-9F5D-FD7D8532BC8F}"/>
              </a:ext>
            </a:extLst>
          </p:cNvPr>
          <p:cNvCxnSpPr>
            <a:cxnSpLocks/>
          </p:cNvCxnSpPr>
          <p:nvPr/>
        </p:nvCxnSpPr>
        <p:spPr bwMode="auto">
          <a:xfrm>
            <a:off x="6090581" y="2407744"/>
            <a:ext cx="437999"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214" name="Straight Arrow Connector 213">
            <a:extLst>
              <a:ext uri="{FF2B5EF4-FFF2-40B4-BE49-F238E27FC236}">
                <a16:creationId xmlns:a16="http://schemas.microsoft.com/office/drawing/2014/main" id="{E7365A2F-E0FF-474E-A345-F99E8CE06598}"/>
              </a:ext>
            </a:extLst>
          </p:cNvPr>
          <p:cNvCxnSpPr>
            <a:cxnSpLocks/>
            <a:endCxn id="215" idx="4"/>
          </p:cNvCxnSpPr>
          <p:nvPr/>
        </p:nvCxnSpPr>
        <p:spPr bwMode="auto">
          <a:xfrm flipH="1" flipV="1">
            <a:off x="5946066" y="2544352"/>
            <a:ext cx="6535" cy="27120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215" name="Oval 214">
            <a:extLst>
              <a:ext uri="{FF2B5EF4-FFF2-40B4-BE49-F238E27FC236}">
                <a16:creationId xmlns:a16="http://schemas.microsoft.com/office/drawing/2014/main" id="{605725BF-A04C-A04C-BA90-02BBE5879F0A}"/>
              </a:ext>
            </a:extLst>
          </p:cNvPr>
          <p:cNvSpPr/>
          <p:nvPr/>
        </p:nvSpPr>
        <p:spPr>
          <a:xfrm>
            <a:off x="5801550" y="227113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216" name="Triangle 215">
            <a:extLst>
              <a:ext uri="{FF2B5EF4-FFF2-40B4-BE49-F238E27FC236}">
                <a16:creationId xmlns:a16="http://schemas.microsoft.com/office/drawing/2014/main" id="{18C0DF7F-0769-AB48-853F-E0B59BC8B9BA}"/>
              </a:ext>
            </a:extLst>
          </p:cNvPr>
          <p:cNvSpPr/>
          <p:nvPr/>
        </p:nvSpPr>
        <p:spPr>
          <a:xfrm>
            <a:off x="5865645" y="232662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234" name="Straight Arrow Connector 233">
            <a:extLst>
              <a:ext uri="{FF2B5EF4-FFF2-40B4-BE49-F238E27FC236}">
                <a16:creationId xmlns:a16="http://schemas.microsoft.com/office/drawing/2014/main" id="{3990C35E-E0BA-0745-8CF9-F43521876AF5}"/>
              </a:ext>
            </a:extLst>
          </p:cNvPr>
          <p:cNvCxnSpPr>
            <a:cxnSpLocks/>
          </p:cNvCxnSpPr>
          <p:nvPr/>
        </p:nvCxnSpPr>
        <p:spPr bwMode="auto">
          <a:xfrm flipH="1" flipV="1">
            <a:off x="3616531" y="1996382"/>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235" name="Straight Arrow Connector 234">
            <a:extLst>
              <a:ext uri="{FF2B5EF4-FFF2-40B4-BE49-F238E27FC236}">
                <a16:creationId xmlns:a16="http://schemas.microsoft.com/office/drawing/2014/main" id="{882DF60D-7FA0-4645-B56B-04A9C994AF39}"/>
              </a:ext>
            </a:extLst>
          </p:cNvPr>
          <p:cNvCxnSpPr>
            <a:cxnSpLocks/>
          </p:cNvCxnSpPr>
          <p:nvPr/>
        </p:nvCxnSpPr>
        <p:spPr bwMode="auto">
          <a:xfrm>
            <a:off x="3655852" y="5558130"/>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236" name="Rectangle 235">
            <a:extLst>
              <a:ext uri="{FF2B5EF4-FFF2-40B4-BE49-F238E27FC236}">
                <a16:creationId xmlns:a16="http://schemas.microsoft.com/office/drawing/2014/main" id="{93083D56-D6C3-004E-8321-AC1DE9F65483}"/>
              </a:ext>
            </a:extLst>
          </p:cNvPr>
          <p:cNvSpPr/>
          <p:nvPr/>
        </p:nvSpPr>
        <p:spPr>
          <a:xfrm>
            <a:off x="1468137" y="5440053"/>
            <a:ext cx="452368"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L0</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37" name="Rectangle 236">
            <a:extLst>
              <a:ext uri="{FF2B5EF4-FFF2-40B4-BE49-F238E27FC236}">
                <a16:creationId xmlns:a16="http://schemas.microsoft.com/office/drawing/2014/main" id="{8A33D3FD-1A6D-A541-8EFD-10A95D4069B9}"/>
              </a:ext>
            </a:extLst>
          </p:cNvPr>
          <p:cNvSpPr/>
          <p:nvPr/>
        </p:nvSpPr>
        <p:spPr>
          <a:xfrm>
            <a:off x="1476154" y="3378641"/>
            <a:ext cx="452368"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L1</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38" name="Rectangle 237">
            <a:extLst>
              <a:ext uri="{FF2B5EF4-FFF2-40B4-BE49-F238E27FC236}">
                <a16:creationId xmlns:a16="http://schemas.microsoft.com/office/drawing/2014/main" id="{174C1170-AD2F-B246-9367-9ABE3939C3B1}"/>
              </a:ext>
            </a:extLst>
          </p:cNvPr>
          <p:cNvSpPr/>
          <p:nvPr/>
        </p:nvSpPr>
        <p:spPr>
          <a:xfrm>
            <a:off x="1476154" y="1596272"/>
            <a:ext cx="452368"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L2</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39" name="Rectangle 238">
            <a:extLst>
              <a:ext uri="{FF2B5EF4-FFF2-40B4-BE49-F238E27FC236}">
                <a16:creationId xmlns:a16="http://schemas.microsoft.com/office/drawing/2014/main" id="{67407B72-84CF-8E45-A8EB-512816B739FC}"/>
              </a:ext>
            </a:extLst>
          </p:cNvPr>
          <p:cNvSpPr/>
          <p:nvPr/>
        </p:nvSpPr>
        <p:spPr>
          <a:xfrm>
            <a:off x="6531259" y="4179324"/>
            <a:ext cx="1099467"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Layer 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surprise</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40" name="Rectangle 239">
            <a:extLst>
              <a:ext uri="{FF2B5EF4-FFF2-40B4-BE49-F238E27FC236}">
                <a16:creationId xmlns:a16="http://schemas.microsoft.com/office/drawing/2014/main" id="{E3B98476-2345-094C-B1A3-782289B4BA58}"/>
              </a:ext>
            </a:extLst>
          </p:cNvPr>
          <p:cNvSpPr/>
          <p:nvPr/>
        </p:nvSpPr>
        <p:spPr>
          <a:xfrm>
            <a:off x="6548092" y="2017436"/>
            <a:ext cx="1099467"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Layer 2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rPr>
              <a:t>surprise</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ahoma"/>
              <a:ea typeface="+mn-ea"/>
              <a:cs typeface="+mn-cs"/>
            </a:endParaRPr>
          </a:p>
        </p:txBody>
      </p:sp>
      <p:sp>
        <p:nvSpPr>
          <p:cNvPr id="241" name="Down Arrow 240">
            <a:extLst>
              <a:ext uri="{FF2B5EF4-FFF2-40B4-BE49-F238E27FC236}">
                <a16:creationId xmlns:a16="http://schemas.microsoft.com/office/drawing/2014/main" id="{36DCE01A-D97F-DA4B-A103-75D42899A9D8}"/>
              </a:ext>
            </a:extLst>
          </p:cNvPr>
          <p:cNvSpPr/>
          <p:nvPr/>
        </p:nvSpPr>
        <p:spPr>
          <a:xfrm rot="10800000">
            <a:off x="8182656" y="1055787"/>
            <a:ext cx="697831" cy="4784377"/>
          </a:xfrm>
          <a:prstGeom prst="downArrow">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242" name="TextBox 241">
            <a:extLst>
              <a:ext uri="{FF2B5EF4-FFF2-40B4-BE49-F238E27FC236}">
                <a16:creationId xmlns:a16="http://schemas.microsoft.com/office/drawing/2014/main" id="{BF48831B-F862-AA4A-AA12-6620BA4B5066}"/>
              </a:ext>
            </a:extLst>
          </p:cNvPr>
          <p:cNvSpPr txBox="1"/>
          <p:nvPr/>
        </p:nvSpPr>
        <p:spPr>
          <a:xfrm>
            <a:off x="8733339" y="1712461"/>
            <a:ext cx="196483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Predicting more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abstract concepts</a:t>
            </a:r>
          </a:p>
        </p:txBody>
      </p:sp>
      <p:sp>
        <p:nvSpPr>
          <p:cNvPr id="243" name="TextBox 242">
            <a:extLst>
              <a:ext uri="{FF2B5EF4-FFF2-40B4-BE49-F238E27FC236}">
                <a16:creationId xmlns:a16="http://schemas.microsoft.com/office/drawing/2014/main" id="{17E145D7-E9CC-0C40-B16E-5357CA0DD374}"/>
              </a:ext>
            </a:extLst>
          </p:cNvPr>
          <p:cNvSpPr txBox="1"/>
          <p:nvPr/>
        </p:nvSpPr>
        <p:spPr>
          <a:xfrm>
            <a:off x="8698484" y="3307819"/>
            <a:ext cx="192713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Predicting using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Tahoma"/>
                <a:ea typeface="+mn-ea"/>
                <a:cs typeface="+mn-cs"/>
              </a:rPr>
              <a:t>larger</a:t>
            </a:r>
            <a:r>
              <a:rPr kumimoji="0" lang="en-US" sz="1800" b="0" i="0" u="none" strike="noStrike" kern="1200" cap="none" spc="0" normalizeH="0" baseline="0" noProof="0" dirty="0">
                <a:ln>
                  <a:noFill/>
                </a:ln>
                <a:solidFill>
                  <a:prstClr val="black"/>
                </a:solidFill>
                <a:effectLst/>
                <a:uLnTx/>
                <a:uFillTx/>
                <a:latin typeface="Tahoma"/>
                <a:ea typeface="+mn-ea"/>
                <a:cs typeface="+mn-cs"/>
              </a:rPr>
              <a:t> contexts</a:t>
            </a:r>
          </a:p>
        </p:txBody>
      </p:sp>
      <mc:AlternateContent xmlns:mc="http://schemas.openxmlformats.org/markup-compatibility/2006" xmlns:a14="http://schemas.microsoft.com/office/drawing/2010/main">
        <mc:Choice Requires="a14">
          <p:sp>
            <p:nvSpPr>
              <p:cNvPr id="244" name="Rectangle 243">
                <a:extLst>
                  <a:ext uri="{FF2B5EF4-FFF2-40B4-BE49-F238E27FC236}">
                    <a16:creationId xmlns:a16="http://schemas.microsoft.com/office/drawing/2014/main" id="{99D5E65E-D18E-C54A-882B-505F87275134}"/>
                  </a:ext>
                </a:extLst>
              </p:cNvPr>
              <p:cNvSpPr/>
              <p:nvPr/>
            </p:nvSpPr>
            <p:spPr>
              <a:xfrm>
                <a:off x="1895103" y="3855624"/>
                <a:ext cx="187788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𝑝</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𝑖𝑛𝑝𝑢𝑡</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𝑒𝑥𝑝𝑙</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𝑐𝑙𝑎𝑠𝑠</m:t>
                      </m:r>
                      <m:r>
                        <a:rPr kumimoji="0" lang="en-US"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  </m:t>
                      </m:r>
                    </m:oMath>
                  </m:oMathPara>
                </a14:m>
                <a:endParaRPr kumimoji="0" lang="en-US" sz="1400" b="0" i="1" u="none" strike="noStrike" kern="1200" cap="none" spc="0" normalizeH="0" baseline="0" noProof="0" dirty="0">
                  <a:ln>
                    <a:noFill/>
                  </a:ln>
                  <a:solidFill>
                    <a:srgbClr val="7030A0"/>
                  </a:solidFill>
                  <a:effectLst/>
                  <a:uLnTx/>
                  <a:uFillTx/>
                  <a:latin typeface="Cambria Math" panose="02040503050406030204" pitchFamily="18" charset="0"/>
                  <a:ea typeface="+mn-ea"/>
                  <a:cs typeface="+mn-cs"/>
                </a:endParaRPr>
              </a:p>
            </p:txBody>
          </p:sp>
        </mc:Choice>
        <mc:Fallback xmlns="">
          <p:sp>
            <p:nvSpPr>
              <p:cNvPr id="244" name="Rectangle 243">
                <a:extLst>
                  <a:ext uri="{FF2B5EF4-FFF2-40B4-BE49-F238E27FC236}">
                    <a16:creationId xmlns:a16="http://schemas.microsoft.com/office/drawing/2014/main" id="{99D5E65E-D18E-C54A-882B-505F87275134}"/>
                  </a:ext>
                </a:extLst>
              </p:cNvPr>
              <p:cNvSpPr>
                <a:spLocks noRot="1" noChangeAspect="1" noMove="1" noResize="1" noEditPoints="1" noAdjustHandles="1" noChangeArrowheads="1" noChangeShapeType="1" noTextEdit="1"/>
              </p:cNvSpPr>
              <p:nvPr/>
            </p:nvSpPr>
            <p:spPr>
              <a:xfrm>
                <a:off x="1895103" y="3855624"/>
                <a:ext cx="1877886" cy="307777"/>
              </a:xfrm>
              <a:prstGeom prst="rect">
                <a:avLst/>
              </a:prstGeom>
              <a:blipFill>
                <a:blip r:embed="rId10"/>
                <a:stretch>
                  <a:fillRect b="-120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29C4B557-055F-BEC9-5D4F-D20C6D5849E0}"/>
              </a:ext>
            </a:extLst>
          </p:cNvPr>
          <p:cNvSpPr txBox="1"/>
          <p:nvPr/>
        </p:nvSpPr>
        <p:spPr>
          <a:xfrm>
            <a:off x="2267264" y="5759010"/>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Tahoma"/>
              </a:rPr>
              <a:t>DL Model</a:t>
            </a: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5" name="TextBox 4">
            <a:extLst>
              <a:ext uri="{FF2B5EF4-FFF2-40B4-BE49-F238E27FC236}">
                <a16:creationId xmlns:a16="http://schemas.microsoft.com/office/drawing/2014/main" id="{F5FF4712-D864-2907-1279-BB5D075F5E6F}"/>
              </a:ext>
            </a:extLst>
          </p:cNvPr>
          <p:cNvSpPr txBox="1"/>
          <p:nvPr/>
        </p:nvSpPr>
        <p:spPr>
          <a:xfrm>
            <a:off x="1952608" y="947152"/>
            <a:ext cx="164147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Probabilistic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Tahoma"/>
              </a:rPr>
              <a:t>Logic Program</a:t>
            </a: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pic>
        <p:nvPicPr>
          <p:cNvPr id="6" name="Picture 2" descr="Probabilistic (logic) programming concepts | SpringerLink">
            <a:extLst>
              <a:ext uri="{FF2B5EF4-FFF2-40B4-BE49-F238E27FC236}">
                <a16:creationId xmlns:a16="http://schemas.microsoft.com/office/drawing/2014/main" id="{527F885C-48F9-3D80-7C69-60517D40A0C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35356" y="1674113"/>
            <a:ext cx="877042" cy="4343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D746B73-2DC3-12A6-505F-E64493971B2C}"/>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
        <p:nvSpPr>
          <p:cNvPr id="7" name="TextBox 6">
            <a:extLst>
              <a:ext uri="{FF2B5EF4-FFF2-40B4-BE49-F238E27FC236}">
                <a16:creationId xmlns:a16="http://schemas.microsoft.com/office/drawing/2014/main" id="{EA663343-68A8-DE53-4B6A-C457DD612703}"/>
              </a:ext>
            </a:extLst>
          </p:cNvPr>
          <p:cNvSpPr txBox="1"/>
          <p:nvPr/>
        </p:nvSpPr>
        <p:spPr>
          <a:xfrm>
            <a:off x="4009345" y="947152"/>
            <a:ext cx="1865447"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Currently: Graph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Tahoma"/>
              </a:rPr>
              <a:t>Neural Networks</a:t>
            </a: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cxnSp>
        <p:nvCxnSpPr>
          <p:cNvPr id="10" name="Straight Connector 9">
            <a:extLst>
              <a:ext uri="{FF2B5EF4-FFF2-40B4-BE49-F238E27FC236}">
                <a16:creationId xmlns:a16="http://schemas.microsoft.com/office/drawing/2014/main" id="{1CE72BF8-9CCA-0BC4-5EDC-E2D6BDD0610F}"/>
              </a:ext>
            </a:extLst>
          </p:cNvPr>
          <p:cNvCxnSpPr>
            <a:cxnSpLocks/>
          </p:cNvCxnSpPr>
          <p:nvPr/>
        </p:nvCxnSpPr>
        <p:spPr>
          <a:xfrm flipV="1">
            <a:off x="1928522" y="982750"/>
            <a:ext cx="1408139" cy="563598"/>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40286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867B77-8BF7-BA46-8E0C-4E718ED4E6F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grpSp>
        <p:nvGrpSpPr>
          <p:cNvPr id="4" name="Group 3">
            <a:extLst>
              <a:ext uri="{FF2B5EF4-FFF2-40B4-BE49-F238E27FC236}">
                <a16:creationId xmlns:a16="http://schemas.microsoft.com/office/drawing/2014/main" id="{C6C5ECB0-22E1-8F45-AFB0-912C3FADC573}"/>
              </a:ext>
            </a:extLst>
          </p:cNvPr>
          <p:cNvGrpSpPr/>
          <p:nvPr/>
        </p:nvGrpSpPr>
        <p:grpSpPr>
          <a:xfrm>
            <a:off x="3987464" y="988877"/>
            <a:ext cx="4181652" cy="2813845"/>
            <a:chOff x="2463464" y="1087542"/>
            <a:chExt cx="4181652" cy="2813845"/>
          </a:xfrm>
        </p:grpSpPr>
        <p:pic>
          <p:nvPicPr>
            <p:cNvPr id="5" name="Picture 4">
              <a:extLst>
                <a:ext uri="{FF2B5EF4-FFF2-40B4-BE49-F238E27FC236}">
                  <a16:creationId xmlns:a16="http://schemas.microsoft.com/office/drawing/2014/main" id="{BE9B3994-8793-0B49-805E-E1121F46E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3464" y="1087542"/>
              <a:ext cx="4181652" cy="2352180"/>
            </a:xfrm>
            <a:prstGeom prst="rect">
              <a:avLst/>
            </a:prstGeom>
          </p:spPr>
        </p:pic>
        <p:sp>
          <p:nvSpPr>
            <p:cNvPr id="6" name="Rectangle 5">
              <a:extLst>
                <a:ext uri="{FF2B5EF4-FFF2-40B4-BE49-F238E27FC236}">
                  <a16:creationId xmlns:a16="http://schemas.microsoft.com/office/drawing/2014/main" id="{A50E7A65-FA61-1441-9CBF-9A015C920EE2}"/>
                </a:ext>
              </a:extLst>
            </p:cNvPr>
            <p:cNvSpPr/>
            <p:nvPr/>
          </p:nvSpPr>
          <p:spPr>
            <a:xfrm>
              <a:off x="3619867" y="3439722"/>
              <a:ext cx="1868845"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Ground truth</a:t>
              </a:r>
            </a:p>
          </p:txBody>
        </p:sp>
      </p:grpSp>
      <p:grpSp>
        <p:nvGrpSpPr>
          <p:cNvPr id="8" name="Group 7">
            <a:extLst>
              <a:ext uri="{FF2B5EF4-FFF2-40B4-BE49-F238E27FC236}">
                <a16:creationId xmlns:a16="http://schemas.microsoft.com/office/drawing/2014/main" id="{0D0B8B48-FA95-A74E-8100-5AF3CBC94722}"/>
              </a:ext>
            </a:extLst>
          </p:cNvPr>
          <p:cNvGrpSpPr/>
          <p:nvPr/>
        </p:nvGrpSpPr>
        <p:grpSpPr>
          <a:xfrm>
            <a:off x="1733863" y="4044156"/>
            <a:ext cx="4181652" cy="2813845"/>
            <a:chOff x="-464507" y="3901387"/>
            <a:chExt cx="4181652" cy="2813845"/>
          </a:xfrm>
        </p:grpSpPr>
        <p:pic>
          <p:nvPicPr>
            <p:cNvPr id="9" name="Picture 8">
              <a:extLst>
                <a:ext uri="{FF2B5EF4-FFF2-40B4-BE49-F238E27FC236}">
                  <a16:creationId xmlns:a16="http://schemas.microsoft.com/office/drawing/2014/main" id="{42A1E92B-3AA8-9747-BA3B-08F68A0FA1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507" y="3901387"/>
              <a:ext cx="4181652" cy="2352180"/>
            </a:xfrm>
            <a:prstGeom prst="rect">
              <a:avLst/>
            </a:prstGeom>
          </p:spPr>
        </p:pic>
        <p:sp>
          <p:nvSpPr>
            <p:cNvPr id="10" name="Rectangle 9">
              <a:extLst>
                <a:ext uri="{FF2B5EF4-FFF2-40B4-BE49-F238E27FC236}">
                  <a16:creationId xmlns:a16="http://schemas.microsoft.com/office/drawing/2014/main" id="{8C6EDB8E-60BE-C947-B593-368A6D2959A2}"/>
                </a:ext>
              </a:extLst>
            </p:cNvPr>
            <p:cNvSpPr/>
            <p:nvPr/>
          </p:nvSpPr>
          <p:spPr>
            <a:xfrm>
              <a:off x="165828" y="6253567"/>
              <a:ext cx="292099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Deep Learning Model</a:t>
              </a:r>
            </a:p>
          </p:txBody>
        </p:sp>
      </p:grpSp>
      <p:grpSp>
        <p:nvGrpSpPr>
          <p:cNvPr id="11" name="Group 10">
            <a:extLst>
              <a:ext uri="{FF2B5EF4-FFF2-40B4-BE49-F238E27FC236}">
                <a16:creationId xmlns:a16="http://schemas.microsoft.com/office/drawing/2014/main" id="{B57CACDA-2FF8-2846-8864-CE2358A3CF1B}"/>
              </a:ext>
            </a:extLst>
          </p:cNvPr>
          <p:cNvGrpSpPr/>
          <p:nvPr/>
        </p:nvGrpSpPr>
        <p:grpSpPr>
          <a:xfrm>
            <a:off x="6166981" y="3974218"/>
            <a:ext cx="4248374" cy="2883782"/>
            <a:chOff x="4384149" y="3277197"/>
            <a:chExt cx="4248374" cy="2883782"/>
          </a:xfrm>
        </p:grpSpPr>
        <p:pic>
          <p:nvPicPr>
            <p:cNvPr id="12" name="Picture 11">
              <a:extLst>
                <a:ext uri="{FF2B5EF4-FFF2-40B4-BE49-F238E27FC236}">
                  <a16:creationId xmlns:a16="http://schemas.microsoft.com/office/drawing/2014/main" id="{F357CD81-696E-794A-830E-83554A0998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84149" y="3277197"/>
              <a:ext cx="4248374" cy="2389710"/>
            </a:xfrm>
            <a:prstGeom prst="rect">
              <a:avLst/>
            </a:prstGeom>
          </p:spPr>
        </p:pic>
        <p:sp>
          <p:nvSpPr>
            <p:cNvPr id="13" name="Rectangle 12">
              <a:extLst>
                <a:ext uri="{FF2B5EF4-FFF2-40B4-BE49-F238E27FC236}">
                  <a16:creationId xmlns:a16="http://schemas.microsoft.com/office/drawing/2014/main" id="{077FD78B-50C7-A942-8D77-4B176D35DFE3}"/>
                </a:ext>
              </a:extLst>
            </p:cNvPr>
            <p:cNvSpPr/>
            <p:nvPr/>
          </p:nvSpPr>
          <p:spPr>
            <a:xfrm>
              <a:off x="4522735" y="5699314"/>
              <a:ext cx="3971215"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pitchFamily="34" charset="0"/>
                  <a:cs typeface="Calibri" panose="020F0502020204030204" pitchFamily="34" charset="0"/>
                </a:rPr>
                <a:t>Adding symbolic (graph) layer</a:t>
              </a: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grpSp>
        <p:nvGrpSpPr>
          <p:cNvPr id="14" name="Group 13">
            <a:extLst>
              <a:ext uri="{FF2B5EF4-FFF2-40B4-BE49-F238E27FC236}">
                <a16:creationId xmlns:a16="http://schemas.microsoft.com/office/drawing/2014/main" id="{B3AB46AC-BD42-834C-AAAD-048EF7C0235B}"/>
              </a:ext>
            </a:extLst>
          </p:cNvPr>
          <p:cNvGrpSpPr/>
          <p:nvPr/>
        </p:nvGrpSpPr>
        <p:grpSpPr>
          <a:xfrm>
            <a:off x="8664026" y="988876"/>
            <a:ext cx="1724404" cy="2583012"/>
            <a:chOff x="7140026" y="988876"/>
            <a:chExt cx="1724404" cy="2583012"/>
          </a:xfrm>
        </p:grpSpPr>
        <p:grpSp>
          <p:nvGrpSpPr>
            <p:cNvPr id="15" name="Group 14">
              <a:extLst>
                <a:ext uri="{FF2B5EF4-FFF2-40B4-BE49-F238E27FC236}">
                  <a16:creationId xmlns:a16="http://schemas.microsoft.com/office/drawing/2014/main" id="{2329893C-23FF-2B49-8248-ED37501083F1}"/>
                </a:ext>
              </a:extLst>
            </p:cNvPr>
            <p:cNvGrpSpPr/>
            <p:nvPr/>
          </p:nvGrpSpPr>
          <p:grpSpPr>
            <a:xfrm>
              <a:off x="7274723" y="1111361"/>
              <a:ext cx="1366086" cy="400110"/>
              <a:chOff x="7274723" y="1263761"/>
              <a:chExt cx="1366086" cy="400110"/>
            </a:xfrm>
          </p:grpSpPr>
          <p:sp>
            <p:nvSpPr>
              <p:cNvPr id="26" name="Rectangle 25">
                <a:extLst>
                  <a:ext uri="{FF2B5EF4-FFF2-40B4-BE49-F238E27FC236}">
                    <a16:creationId xmlns:a16="http://schemas.microsoft.com/office/drawing/2014/main" id="{64BD3742-D334-EC40-A2FF-CF1886FA586F}"/>
                  </a:ext>
                </a:extLst>
              </p:cNvPr>
              <p:cNvSpPr/>
              <p:nvPr/>
            </p:nvSpPr>
            <p:spPr>
              <a:xfrm>
                <a:off x="7274723" y="1354698"/>
                <a:ext cx="284849" cy="2797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27" name="Rectangle 26">
                <a:extLst>
                  <a:ext uri="{FF2B5EF4-FFF2-40B4-BE49-F238E27FC236}">
                    <a16:creationId xmlns:a16="http://schemas.microsoft.com/office/drawing/2014/main" id="{0018BD52-4CEE-6C4F-9D42-5CD0291ABBE9}"/>
                  </a:ext>
                </a:extLst>
              </p:cNvPr>
              <p:cNvSpPr/>
              <p:nvPr/>
            </p:nvSpPr>
            <p:spPr>
              <a:xfrm>
                <a:off x="7737548" y="1263761"/>
                <a:ext cx="903261"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person</a:t>
                </a:r>
              </a:p>
            </p:txBody>
          </p:sp>
        </p:grpSp>
        <p:grpSp>
          <p:nvGrpSpPr>
            <p:cNvPr id="16" name="Group 15">
              <a:extLst>
                <a:ext uri="{FF2B5EF4-FFF2-40B4-BE49-F238E27FC236}">
                  <a16:creationId xmlns:a16="http://schemas.microsoft.com/office/drawing/2014/main" id="{12A2CDF9-E12A-024C-8DB4-1105FB2C1DE3}"/>
                </a:ext>
              </a:extLst>
            </p:cNvPr>
            <p:cNvGrpSpPr/>
            <p:nvPr/>
          </p:nvGrpSpPr>
          <p:grpSpPr>
            <a:xfrm>
              <a:off x="7274723" y="1685669"/>
              <a:ext cx="1483620" cy="707886"/>
              <a:chOff x="7274723" y="1685669"/>
              <a:chExt cx="1483620" cy="707886"/>
            </a:xfrm>
          </p:grpSpPr>
          <p:sp>
            <p:nvSpPr>
              <p:cNvPr id="24" name="Rectangle 23">
                <a:extLst>
                  <a:ext uri="{FF2B5EF4-FFF2-40B4-BE49-F238E27FC236}">
                    <a16:creationId xmlns:a16="http://schemas.microsoft.com/office/drawing/2014/main" id="{54C79EF4-58FA-AC4A-8617-0821E643E0EB}"/>
                  </a:ext>
                </a:extLst>
              </p:cNvPr>
              <p:cNvSpPr/>
              <p:nvPr/>
            </p:nvSpPr>
            <p:spPr>
              <a:xfrm>
                <a:off x="7274723" y="1805987"/>
                <a:ext cx="284849" cy="279792"/>
              </a:xfrm>
              <a:prstGeom prst="rect">
                <a:avLst/>
              </a:prstGeom>
              <a:noFill/>
              <a:ln w="38100">
                <a:solidFill>
                  <a:srgbClr val="FFA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25" name="Rectangle 24">
                <a:extLst>
                  <a:ext uri="{FF2B5EF4-FFF2-40B4-BE49-F238E27FC236}">
                    <a16:creationId xmlns:a16="http://schemas.microsoft.com/office/drawing/2014/main" id="{470BAFA4-E48C-DD45-8B6F-27EB6D1EB536}"/>
                  </a:ext>
                </a:extLst>
              </p:cNvPr>
              <p:cNvSpPr/>
              <p:nvPr/>
            </p:nvSpPr>
            <p:spPr>
              <a:xfrm>
                <a:off x="7620018" y="1685669"/>
                <a:ext cx="1138325"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movable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object</a:t>
                </a:r>
              </a:p>
            </p:txBody>
          </p:sp>
        </p:grpSp>
        <p:grpSp>
          <p:nvGrpSpPr>
            <p:cNvPr id="17" name="Group 16">
              <a:extLst>
                <a:ext uri="{FF2B5EF4-FFF2-40B4-BE49-F238E27FC236}">
                  <a16:creationId xmlns:a16="http://schemas.microsoft.com/office/drawing/2014/main" id="{EBB48F14-AC0B-724F-BF49-A552AA38936B}"/>
                </a:ext>
              </a:extLst>
            </p:cNvPr>
            <p:cNvGrpSpPr/>
            <p:nvPr/>
          </p:nvGrpSpPr>
          <p:grpSpPr>
            <a:xfrm>
              <a:off x="7274722" y="2412133"/>
              <a:ext cx="914455" cy="400110"/>
              <a:chOff x="7274722" y="2199483"/>
              <a:chExt cx="914455" cy="400110"/>
            </a:xfrm>
          </p:grpSpPr>
          <p:sp>
            <p:nvSpPr>
              <p:cNvPr id="22" name="Rectangle 21">
                <a:extLst>
                  <a:ext uri="{FF2B5EF4-FFF2-40B4-BE49-F238E27FC236}">
                    <a16:creationId xmlns:a16="http://schemas.microsoft.com/office/drawing/2014/main" id="{5D3E60A0-27AD-4543-B004-C68094AAD9F7}"/>
                  </a:ext>
                </a:extLst>
              </p:cNvPr>
              <p:cNvSpPr/>
              <p:nvPr/>
            </p:nvSpPr>
            <p:spPr>
              <a:xfrm>
                <a:off x="7274722" y="2267652"/>
                <a:ext cx="284849" cy="279792"/>
              </a:xfrm>
              <a:prstGeom prst="rect">
                <a:avLst/>
              </a:prstGeom>
              <a:noFill/>
              <a:ln w="3810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23" name="Rectangle 22">
                <a:extLst>
                  <a:ext uri="{FF2B5EF4-FFF2-40B4-BE49-F238E27FC236}">
                    <a16:creationId xmlns:a16="http://schemas.microsoft.com/office/drawing/2014/main" id="{786F1275-7163-424D-9C13-802957E3644A}"/>
                  </a:ext>
                </a:extLst>
              </p:cNvPr>
              <p:cNvSpPr/>
              <p:nvPr/>
            </p:nvSpPr>
            <p:spPr>
              <a:xfrm>
                <a:off x="7684422" y="2199483"/>
                <a:ext cx="504755"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car</a:t>
                </a:r>
              </a:p>
            </p:txBody>
          </p:sp>
        </p:grpSp>
        <p:grpSp>
          <p:nvGrpSpPr>
            <p:cNvPr id="18" name="Group 17">
              <a:extLst>
                <a:ext uri="{FF2B5EF4-FFF2-40B4-BE49-F238E27FC236}">
                  <a16:creationId xmlns:a16="http://schemas.microsoft.com/office/drawing/2014/main" id="{CD89FBF9-4553-9846-8E2C-6AC0E1DC8631}"/>
                </a:ext>
              </a:extLst>
            </p:cNvPr>
            <p:cNvGrpSpPr/>
            <p:nvPr/>
          </p:nvGrpSpPr>
          <p:grpSpPr>
            <a:xfrm>
              <a:off x="7274722" y="2983831"/>
              <a:ext cx="1066968" cy="400110"/>
              <a:chOff x="7274722" y="2683749"/>
              <a:chExt cx="1066968" cy="400110"/>
            </a:xfrm>
          </p:grpSpPr>
          <p:sp>
            <p:nvSpPr>
              <p:cNvPr id="20" name="Rectangle 19">
                <a:extLst>
                  <a:ext uri="{FF2B5EF4-FFF2-40B4-BE49-F238E27FC236}">
                    <a16:creationId xmlns:a16="http://schemas.microsoft.com/office/drawing/2014/main" id="{8D98465C-C760-8E41-84BC-35473C07E77D}"/>
                  </a:ext>
                </a:extLst>
              </p:cNvPr>
              <p:cNvSpPr/>
              <p:nvPr/>
            </p:nvSpPr>
            <p:spPr>
              <a:xfrm>
                <a:off x="7274722" y="2750206"/>
                <a:ext cx="284849" cy="27979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21" name="Rectangle 20">
                <a:extLst>
                  <a:ext uri="{FF2B5EF4-FFF2-40B4-BE49-F238E27FC236}">
                    <a16:creationId xmlns:a16="http://schemas.microsoft.com/office/drawing/2014/main" id="{7E53BCF2-4BAE-D446-A653-3E61A1276CEA}"/>
                  </a:ext>
                </a:extLst>
              </p:cNvPr>
              <p:cNvSpPr/>
              <p:nvPr/>
            </p:nvSpPr>
            <p:spPr>
              <a:xfrm>
                <a:off x="7620018" y="2683749"/>
                <a:ext cx="72167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truck</a:t>
                </a:r>
              </a:p>
            </p:txBody>
          </p:sp>
        </p:grpSp>
        <p:sp>
          <p:nvSpPr>
            <p:cNvPr id="19" name="Rectangle 18">
              <a:extLst>
                <a:ext uri="{FF2B5EF4-FFF2-40B4-BE49-F238E27FC236}">
                  <a16:creationId xmlns:a16="http://schemas.microsoft.com/office/drawing/2014/main" id="{E01BFAAD-21B8-C741-B603-D44BC205A126}"/>
                </a:ext>
              </a:extLst>
            </p:cNvPr>
            <p:cNvSpPr/>
            <p:nvPr/>
          </p:nvSpPr>
          <p:spPr>
            <a:xfrm>
              <a:off x="7140026" y="988876"/>
              <a:ext cx="1724404" cy="25830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grpSp>
      <p:sp>
        <p:nvSpPr>
          <p:cNvPr id="28" name="Rectangle 27">
            <a:extLst>
              <a:ext uri="{FF2B5EF4-FFF2-40B4-BE49-F238E27FC236}">
                <a16:creationId xmlns:a16="http://schemas.microsoft.com/office/drawing/2014/main" id="{2563C642-74B5-E74D-B533-78A4791F4817}"/>
              </a:ext>
            </a:extLst>
          </p:cNvPr>
          <p:cNvSpPr/>
          <p:nvPr/>
        </p:nvSpPr>
        <p:spPr>
          <a:xfrm>
            <a:off x="369195" y="935213"/>
            <a:ext cx="11496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3333FF"/>
                </a:solidFill>
                <a:effectLst/>
                <a:uLnTx/>
                <a:uFillTx/>
                <a:latin typeface="Tahoma"/>
                <a:ea typeface="+mn-ea"/>
                <a:cs typeface="+mn-cs"/>
              </a:rPr>
              <a:t>Nuscenes</a:t>
            </a:r>
            <a:endParaRPr kumimoji="0" lang="en-US" sz="1800" b="0" i="0" u="none" strike="noStrike" kern="1200" cap="none" spc="0" normalizeH="0" baseline="0" noProof="0" dirty="0">
              <a:ln>
                <a:noFill/>
              </a:ln>
              <a:solidFill>
                <a:srgbClr val="3333FF"/>
              </a:solidFill>
              <a:effectLst/>
              <a:uLnTx/>
              <a:uFillTx/>
              <a:latin typeface="Tahoma"/>
              <a:ea typeface="+mn-ea"/>
              <a:cs typeface="+mn-cs"/>
            </a:endParaRPr>
          </a:p>
        </p:txBody>
      </p:sp>
      <p:pic>
        <p:nvPicPr>
          <p:cNvPr id="29" name="Picture 28">
            <a:extLst>
              <a:ext uri="{FF2B5EF4-FFF2-40B4-BE49-F238E27FC236}">
                <a16:creationId xmlns:a16="http://schemas.microsoft.com/office/drawing/2014/main" id="{230C6B15-9C43-5D4D-9DAD-F27F4FF030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760" y="1403008"/>
            <a:ext cx="3479794" cy="2179884"/>
          </a:xfrm>
          <a:prstGeom prst="rect">
            <a:avLst/>
          </a:prstGeom>
        </p:spPr>
      </p:pic>
      <p:sp>
        <p:nvSpPr>
          <p:cNvPr id="31" name="TextBox 30">
            <a:extLst>
              <a:ext uri="{FF2B5EF4-FFF2-40B4-BE49-F238E27FC236}">
                <a16:creationId xmlns:a16="http://schemas.microsoft.com/office/drawing/2014/main" id="{27252D89-3BD2-32DA-06F8-08E77A30DF12}"/>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Tree>
    <p:extLst>
      <p:ext uri="{BB962C8B-B14F-4D97-AF65-F5344CB8AC3E}">
        <p14:creationId xmlns:p14="http://schemas.microsoft.com/office/powerpoint/2010/main" val="1744528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867B77-8BF7-BA46-8E0C-4E718ED4E6F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sp>
        <p:nvSpPr>
          <p:cNvPr id="3" name="Rectangle 2">
            <a:extLst>
              <a:ext uri="{FF2B5EF4-FFF2-40B4-BE49-F238E27FC236}">
                <a16:creationId xmlns:a16="http://schemas.microsoft.com/office/drawing/2014/main" id="{428997E4-1D80-4245-BDCB-0B954BDE039D}"/>
              </a:ext>
            </a:extLst>
          </p:cNvPr>
          <p:cNvSpPr/>
          <p:nvPr/>
        </p:nvSpPr>
        <p:spPr>
          <a:xfrm>
            <a:off x="369195" y="935213"/>
            <a:ext cx="11496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3333FF"/>
                </a:solidFill>
                <a:effectLst/>
                <a:uLnTx/>
                <a:uFillTx/>
                <a:latin typeface="Tahoma"/>
                <a:ea typeface="+mn-ea"/>
                <a:cs typeface="+mn-cs"/>
              </a:rPr>
              <a:t>Nuscenes</a:t>
            </a:r>
            <a:endParaRPr kumimoji="0" lang="en-US" sz="1800" b="0" i="0" u="none" strike="noStrike" kern="1200" cap="none" spc="0" normalizeH="0" baseline="0" noProof="0" dirty="0">
              <a:ln>
                <a:noFill/>
              </a:ln>
              <a:solidFill>
                <a:srgbClr val="3333FF"/>
              </a:solidFill>
              <a:effectLst/>
              <a:uLnTx/>
              <a:uFillTx/>
              <a:latin typeface="Tahoma"/>
              <a:ea typeface="+mn-ea"/>
              <a:cs typeface="+mn-cs"/>
            </a:endParaRPr>
          </a:p>
        </p:txBody>
      </p:sp>
      <p:sp>
        <p:nvSpPr>
          <p:cNvPr id="39" name="Rectangle 38">
            <a:extLst>
              <a:ext uri="{FF2B5EF4-FFF2-40B4-BE49-F238E27FC236}">
                <a16:creationId xmlns:a16="http://schemas.microsoft.com/office/drawing/2014/main" id="{1266D5DF-AF67-E842-A6AE-69483FA83CE2}"/>
              </a:ext>
            </a:extLst>
          </p:cNvPr>
          <p:cNvSpPr/>
          <p:nvPr/>
        </p:nvSpPr>
        <p:spPr>
          <a:xfrm>
            <a:off x="1876024" y="935213"/>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human (19.46%), bicycle (1.04%), motorcycle (1.11%),  car (43.62%), truck (12.70%), </a:t>
            </a:r>
            <a:r>
              <a:rPr kumimoji="0" lang="en-US" sz="1800" b="0" i="0" u="none" strike="noStrike" kern="1200" cap="none" spc="0" normalizeH="0" baseline="0" noProof="0" dirty="0" err="1">
                <a:ln>
                  <a:noFill/>
                </a:ln>
                <a:solidFill>
                  <a:prstClr val="black"/>
                </a:solidFill>
                <a:effectLst/>
                <a:uLnTx/>
                <a:uFillTx/>
                <a:latin typeface="Tahoma"/>
                <a:ea typeface="+mn-ea"/>
                <a:cs typeface="+mn-cs"/>
              </a:rPr>
              <a:t>movable_object</a:t>
            </a:r>
            <a:r>
              <a:rPr kumimoji="0" lang="en-US" sz="1800" b="0" i="0" u="none" strike="noStrike" kern="1200" cap="none" spc="0" normalizeH="0" baseline="0" noProof="0" dirty="0">
                <a:ln>
                  <a:noFill/>
                </a:ln>
                <a:solidFill>
                  <a:prstClr val="black"/>
                </a:solidFill>
                <a:effectLst/>
                <a:uLnTx/>
                <a:uFillTx/>
                <a:latin typeface="Tahoma"/>
                <a:ea typeface="+mn-ea"/>
                <a:cs typeface="+mn-cs"/>
              </a:rPr>
              <a:t> (22.05%)</a:t>
            </a:r>
          </a:p>
        </p:txBody>
      </p:sp>
      <p:pic>
        <p:nvPicPr>
          <p:cNvPr id="4" name="Picture 3">
            <a:extLst>
              <a:ext uri="{FF2B5EF4-FFF2-40B4-BE49-F238E27FC236}">
                <a16:creationId xmlns:a16="http://schemas.microsoft.com/office/drawing/2014/main" id="{97A69D4B-FCA0-9B43-8389-A23E538250E8}"/>
              </a:ext>
            </a:extLst>
          </p:cNvPr>
          <p:cNvPicPr>
            <a:picLocks noChangeAspect="1"/>
          </p:cNvPicPr>
          <p:nvPr/>
        </p:nvPicPr>
        <p:blipFill rotWithShape="1">
          <a:blip r:embed="rId3"/>
          <a:srcRect l="19038"/>
          <a:stretch/>
        </p:blipFill>
        <p:spPr>
          <a:xfrm>
            <a:off x="2961861" y="1695174"/>
            <a:ext cx="7711636" cy="5162826"/>
          </a:xfrm>
          <a:prstGeom prst="rect">
            <a:avLst/>
          </a:prstGeom>
        </p:spPr>
      </p:pic>
      <p:sp>
        <p:nvSpPr>
          <p:cNvPr id="7" name="TextBox 6">
            <a:extLst>
              <a:ext uri="{FF2B5EF4-FFF2-40B4-BE49-F238E27FC236}">
                <a16:creationId xmlns:a16="http://schemas.microsoft.com/office/drawing/2014/main" id="{07D7CBAA-17B8-29EA-AE7F-6B5EB74C8528}"/>
              </a:ext>
            </a:extLst>
          </p:cNvPr>
          <p:cNvSpPr txBox="1"/>
          <p:nvPr/>
        </p:nvSpPr>
        <p:spPr>
          <a:xfrm>
            <a:off x="123860" y="3406030"/>
            <a:ext cx="6182138" cy="369332"/>
          </a:xfrm>
          <a:prstGeom prst="rect">
            <a:avLst/>
          </a:prstGeom>
          <a:noFill/>
        </p:spPr>
        <p:txBody>
          <a:bodyPr wrap="square">
            <a:spAutoFit/>
          </a:bodyPr>
          <a:lstStyle/>
          <a:p>
            <a:r>
              <a:rPr kumimoji="0" lang="en-US" sz="1800" b="0" i="0" u="none" strike="noStrike" kern="1200" cap="none" spc="0" normalizeH="0" baseline="0" noProof="0" dirty="0">
                <a:ln>
                  <a:noFill/>
                </a:ln>
                <a:solidFill>
                  <a:prstClr val="black"/>
                </a:solidFill>
                <a:effectLst/>
                <a:uLnTx/>
                <a:uFillTx/>
                <a:latin typeface="Tahoma"/>
                <a:ea typeface="+mn-ea"/>
                <a:cs typeface="+mn-cs"/>
              </a:rPr>
              <a:t>Deep Learning Model</a:t>
            </a:r>
            <a:endParaRPr lang="en-US" dirty="0"/>
          </a:p>
        </p:txBody>
      </p:sp>
      <p:sp>
        <p:nvSpPr>
          <p:cNvPr id="8" name="TextBox 7">
            <a:extLst>
              <a:ext uri="{FF2B5EF4-FFF2-40B4-BE49-F238E27FC236}">
                <a16:creationId xmlns:a16="http://schemas.microsoft.com/office/drawing/2014/main" id="{DEC8B69E-8907-B15C-6453-3246201FC56B}"/>
              </a:ext>
            </a:extLst>
          </p:cNvPr>
          <p:cNvSpPr txBox="1"/>
          <p:nvPr/>
        </p:nvSpPr>
        <p:spPr>
          <a:xfrm>
            <a:off x="27346" y="5222163"/>
            <a:ext cx="6182138" cy="369332"/>
          </a:xfrm>
          <a:prstGeom prst="rect">
            <a:avLst/>
          </a:prstGeom>
          <a:noFill/>
        </p:spPr>
        <p:txBody>
          <a:bodyPr wrap="square">
            <a:spAutoFit/>
          </a:bodyPr>
          <a:lstStyle/>
          <a:p>
            <a:r>
              <a:rPr kumimoji="0" lang="en-US" sz="1800" b="0" i="0" u="none" strike="noStrike" kern="1200" cap="none" spc="0" normalizeH="0" baseline="0" noProof="0" dirty="0">
                <a:ln>
                  <a:noFill/>
                </a:ln>
                <a:solidFill>
                  <a:prstClr val="black"/>
                </a:solidFill>
                <a:effectLst/>
                <a:uLnTx/>
                <a:uFillTx/>
                <a:latin typeface="Tahoma"/>
                <a:ea typeface="+mn-ea"/>
                <a:cs typeface="+mn-cs"/>
              </a:rPr>
              <a:t>Neuro-symbolic Model</a:t>
            </a:r>
            <a:endParaRPr lang="en-US" dirty="0"/>
          </a:p>
        </p:txBody>
      </p:sp>
      <p:sp>
        <p:nvSpPr>
          <p:cNvPr id="9" name="Left Brace 8">
            <a:extLst>
              <a:ext uri="{FF2B5EF4-FFF2-40B4-BE49-F238E27FC236}">
                <a16:creationId xmlns:a16="http://schemas.microsoft.com/office/drawing/2014/main" id="{8E87031F-F2C2-32F0-EACE-168872BF3E71}"/>
              </a:ext>
            </a:extLst>
          </p:cNvPr>
          <p:cNvSpPr/>
          <p:nvPr/>
        </p:nvSpPr>
        <p:spPr bwMode="auto">
          <a:xfrm>
            <a:off x="2524539" y="2663687"/>
            <a:ext cx="437322" cy="1888435"/>
          </a:xfrm>
          <a:prstGeom prst="leftBrac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rtlCol="0" anchor="ctr"/>
          <a:lstStyle/>
          <a:p>
            <a:pPr algn="ctr"/>
            <a:endParaRPr lang="en-US"/>
          </a:p>
        </p:txBody>
      </p:sp>
      <p:sp>
        <p:nvSpPr>
          <p:cNvPr id="10" name="Left Brace 9">
            <a:extLst>
              <a:ext uri="{FF2B5EF4-FFF2-40B4-BE49-F238E27FC236}">
                <a16:creationId xmlns:a16="http://schemas.microsoft.com/office/drawing/2014/main" id="{8743B19B-9855-5FC4-CCF1-0B34E69BF343}"/>
              </a:ext>
            </a:extLst>
          </p:cNvPr>
          <p:cNvSpPr/>
          <p:nvPr/>
        </p:nvSpPr>
        <p:spPr bwMode="auto">
          <a:xfrm>
            <a:off x="2484783" y="4810816"/>
            <a:ext cx="477078" cy="1111971"/>
          </a:xfrm>
          <a:prstGeom prst="leftBrac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rtlCol="0" anchor="ctr"/>
          <a:lstStyle/>
          <a:p>
            <a:pPr algn="ctr"/>
            <a:endParaRPr lang="en-US"/>
          </a:p>
        </p:txBody>
      </p:sp>
      <p:sp>
        <p:nvSpPr>
          <p:cNvPr id="12" name="TextBox 11">
            <a:extLst>
              <a:ext uri="{FF2B5EF4-FFF2-40B4-BE49-F238E27FC236}">
                <a16:creationId xmlns:a16="http://schemas.microsoft.com/office/drawing/2014/main" id="{D0848BF3-E6BB-59BA-48D7-7EEE03A96C10}"/>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Tree>
    <p:extLst>
      <p:ext uri="{BB962C8B-B14F-4D97-AF65-F5344CB8AC3E}">
        <p14:creationId xmlns:p14="http://schemas.microsoft.com/office/powerpoint/2010/main" val="70972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grpSp>
        <p:nvGrpSpPr>
          <p:cNvPr id="50" name="Group 49"/>
          <p:cNvGrpSpPr/>
          <p:nvPr/>
        </p:nvGrpSpPr>
        <p:grpSpPr>
          <a:xfrm>
            <a:off x="271758" y="1009847"/>
            <a:ext cx="4191406" cy="2419154"/>
            <a:chOff x="622749" y="461309"/>
            <a:chExt cx="5186380" cy="3444080"/>
          </a:xfrm>
        </p:grpSpPr>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49" y="461309"/>
              <a:ext cx="5186380" cy="3444080"/>
            </a:xfrm>
            <a:prstGeom prst="rect">
              <a:avLst/>
            </a:prstGeom>
          </p:spPr>
        </p:pic>
        <p:sp>
          <p:nvSpPr>
            <p:cNvPr id="64" name="Rectangle 63"/>
            <p:cNvSpPr/>
            <p:nvPr/>
          </p:nvSpPr>
          <p:spPr>
            <a:xfrm>
              <a:off x="1129553" y="1430766"/>
              <a:ext cx="2248348" cy="157061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prstClr val="white"/>
                </a:solidFill>
                <a:effectLst/>
                <a:uLnTx/>
                <a:uFillTx/>
                <a:latin typeface="Tahoma"/>
                <a:ea typeface="+mn-ea"/>
                <a:cs typeface="+mn-cs"/>
              </a:endParaRPr>
            </a:p>
          </p:txBody>
        </p:sp>
      </p:grpSp>
      <p:grpSp>
        <p:nvGrpSpPr>
          <p:cNvPr id="51" name="Group 50"/>
          <p:cNvGrpSpPr/>
          <p:nvPr/>
        </p:nvGrpSpPr>
        <p:grpSpPr>
          <a:xfrm>
            <a:off x="6913965" y="1004540"/>
            <a:ext cx="3889275" cy="2124057"/>
            <a:chOff x="6042212" y="461309"/>
            <a:chExt cx="5174205" cy="3444080"/>
          </a:xfrm>
        </p:grpSpPr>
        <p:pic>
          <p:nvPicPr>
            <p:cNvPr id="61" name="Picture 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2212" y="461309"/>
              <a:ext cx="5174205" cy="3444080"/>
            </a:xfrm>
            <a:prstGeom prst="rect">
              <a:avLst/>
            </a:prstGeom>
          </p:spPr>
        </p:pic>
        <p:sp>
          <p:nvSpPr>
            <p:cNvPr id="62" name="Rectangle 61"/>
            <p:cNvSpPr/>
            <p:nvPr/>
          </p:nvSpPr>
          <p:spPr>
            <a:xfrm>
              <a:off x="7123356" y="2346960"/>
              <a:ext cx="1127759" cy="104169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prstClr val="white"/>
                </a:solidFill>
                <a:effectLst/>
                <a:uLnTx/>
                <a:uFillTx/>
                <a:latin typeface="Tahoma"/>
                <a:ea typeface="+mn-ea"/>
                <a:cs typeface="+mn-cs"/>
              </a:endParaRPr>
            </a:p>
          </p:txBody>
        </p:sp>
      </p:grpSp>
      <p:sp>
        <p:nvSpPr>
          <p:cNvPr id="58" name="TextBox 57"/>
          <p:cNvSpPr txBox="1"/>
          <p:nvPr/>
        </p:nvSpPr>
        <p:spPr>
          <a:xfrm>
            <a:off x="785108" y="5816136"/>
            <a:ext cx="367805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In-context object</a:t>
            </a:r>
          </a:p>
        </p:txBody>
      </p:sp>
      <p:sp>
        <p:nvSpPr>
          <p:cNvPr id="59" name="TextBox 58"/>
          <p:cNvSpPr txBox="1"/>
          <p:nvPr/>
        </p:nvSpPr>
        <p:spPr>
          <a:xfrm>
            <a:off x="6239625" y="5801264"/>
            <a:ext cx="557961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Out-of-context object</a:t>
            </a:r>
          </a:p>
        </p:txBody>
      </p:sp>
      <p:pic>
        <p:nvPicPr>
          <p:cNvPr id="12" name="Google Shape;384;p40">
            <a:extLst>
              <a:ext uri="{FF2B5EF4-FFF2-40B4-BE49-F238E27FC236}">
                <a16:creationId xmlns:a16="http://schemas.microsoft.com/office/drawing/2014/main" id="{DB718E06-9E48-734E-B874-032FC544A60C}"/>
              </a:ext>
            </a:extLst>
          </p:cNvPr>
          <p:cNvPicPr preferRelativeResize="0"/>
          <p:nvPr/>
        </p:nvPicPr>
        <p:blipFill rotWithShape="1">
          <a:blip r:embed="rId5">
            <a:alphaModFix/>
          </a:blip>
          <a:srcRect r="54632"/>
          <a:stretch/>
        </p:blipFill>
        <p:spPr>
          <a:xfrm>
            <a:off x="6769159" y="3729403"/>
            <a:ext cx="2260273" cy="1504757"/>
          </a:xfrm>
          <a:prstGeom prst="rect">
            <a:avLst/>
          </a:prstGeom>
          <a:noFill/>
          <a:ln>
            <a:noFill/>
          </a:ln>
        </p:spPr>
      </p:pic>
      <p:pic>
        <p:nvPicPr>
          <p:cNvPr id="14" name="Google Shape;189;p30" descr="A picture containing text, building, outdoor, street&#10;&#10;Description automatically generated">
            <a:extLst>
              <a:ext uri="{FF2B5EF4-FFF2-40B4-BE49-F238E27FC236}">
                <a16:creationId xmlns:a16="http://schemas.microsoft.com/office/drawing/2014/main" id="{3336482A-6E5C-7947-AA30-8234DE302663}"/>
              </a:ext>
            </a:extLst>
          </p:cNvPr>
          <p:cNvPicPr preferRelativeResize="0"/>
          <p:nvPr/>
        </p:nvPicPr>
        <p:blipFill rotWithShape="1">
          <a:blip r:embed="rId6">
            <a:alphaModFix/>
          </a:blip>
          <a:srcRect/>
          <a:stretch/>
        </p:blipFill>
        <p:spPr>
          <a:xfrm>
            <a:off x="10033000" y="3263053"/>
            <a:ext cx="1828093" cy="2437457"/>
          </a:xfrm>
          <a:prstGeom prst="rect">
            <a:avLst/>
          </a:prstGeom>
          <a:noFill/>
          <a:ln>
            <a:noFill/>
          </a:ln>
        </p:spPr>
      </p:pic>
      <p:sp>
        <p:nvSpPr>
          <p:cNvPr id="6" name="TextBox 5">
            <a:extLst>
              <a:ext uri="{FF2B5EF4-FFF2-40B4-BE49-F238E27FC236}">
                <a16:creationId xmlns:a16="http://schemas.microsoft.com/office/drawing/2014/main" id="{3795AF0B-8F10-8F6D-B057-126A1597AE5A}"/>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Tree>
    <p:extLst>
      <p:ext uri="{BB962C8B-B14F-4D97-AF65-F5344CB8AC3E}">
        <p14:creationId xmlns:p14="http://schemas.microsoft.com/office/powerpoint/2010/main" val="937610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pic>
        <p:nvPicPr>
          <p:cNvPr id="9" name="Picture 8"/>
          <p:cNvPicPr>
            <a:picLocks noChangeAspect="1"/>
          </p:cNvPicPr>
          <p:nvPr/>
        </p:nvPicPr>
        <p:blipFill>
          <a:blip r:embed="rId3"/>
          <a:stretch>
            <a:fillRect/>
          </a:stretch>
        </p:blipFill>
        <p:spPr>
          <a:xfrm>
            <a:off x="453563" y="3245788"/>
            <a:ext cx="11548557" cy="2845747"/>
          </a:xfrm>
          <a:prstGeom prst="rect">
            <a:avLst/>
          </a:prstGeom>
        </p:spPr>
      </p:pic>
      <p:sp>
        <p:nvSpPr>
          <p:cNvPr id="10" name="Rectangle 9"/>
          <p:cNvSpPr/>
          <p:nvPr/>
        </p:nvSpPr>
        <p:spPr>
          <a:xfrm>
            <a:off x="453563" y="6014305"/>
            <a:ext cx="661642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a:ea typeface="+mn-ea"/>
                <a:cs typeface="+mn-cs"/>
              </a:rPr>
              <a:t>COCO OOC dataset: Acharya et. al. (ICJAI’22)</a:t>
            </a:r>
            <a:endParaRPr lang="en-US" sz="2400" dirty="0">
              <a:solidFill>
                <a:prstClr val="black"/>
              </a:solidFill>
              <a:latin typeface="Tahoma"/>
            </a:endParaRPr>
          </a:p>
        </p:txBody>
      </p:sp>
      <p:graphicFrame>
        <p:nvGraphicFramePr>
          <p:cNvPr id="4" name="Table 6">
            <a:extLst>
              <a:ext uri="{FF2B5EF4-FFF2-40B4-BE49-F238E27FC236}">
                <a16:creationId xmlns:a16="http://schemas.microsoft.com/office/drawing/2014/main" id="{CE6A3C9C-DB87-AA55-DCF9-ED2341AAEAA2}"/>
              </a:ext>
            </a:extLst>
          </p:cNvPr>
          <p:cNvGraphicFramePr>
            <a:graphicFrameLocks noGrp="1"/>
          </p:cNvGraphicFramePr>
          <p:nvPr/>
        </p:nvGraphicFramePr>
        <p:xfrm>
          <a:off x="2032000" y="1035655"/>
          <a:ext cx="8128000" cy="1854200"/>
        </p:xfrm>
        <a:graphic>
          <a:graphicData uri="http://schemas.openxmlformats.org/drawingml/2006/table">
            <a:tbl>
              <a:tblPr firstRow="1" bandRow="1">
                <a:tableStyleId>{5C22544A-7EE6-4342-B048-85BDC9FD1C3A}</a:tableStyleId>
              </a:tblPr>
              <a:tblGrid>
                <a:gridCol w="4905513">
                  <a:extLst>
                    <a:ext uri="{9D8B030D-6E8A-4147-A177-3AD203B41FA5}">
                      <a16:colId xmlns:a16="http://schemas.microsoft.com/office/drawing/2014/main" val="3910889478"/>
                    </a:ext>
                  </a:extLst>
                </a:gridCol>
                <a:gridCol w="3222487">
                  <a:extLst>
                    <a:ext uri="{9D8B030D-6E8A-4147-A177-3AD203B41FA5}">
                      <a16:colId xmlns:a16="http://schemas.microsoft.com/office/drawing/2014/main" val="3324443025"/>
                    </a:ext>
                  </a:extLst>
                </a:gridCol>
              </a:tblGrid>
              <a:tr h="370840">
                <a:tc>
                  <a:txBody>
                    <a:bodyPr/>
                    <a:lstStyle/>
                    <a:p>
                      <a:r>
                        <a:rPr lang="en-US" dirty="0"/>
                        <a:t>Uncertainty quantification approach</a:t>
                      </a:r>
                    </a:p>
                  </a:txBody>
                  <a:tcPr/>
                </a:tc>
                <a:tc>
                  <a:txBody>
                    <a:bodyPr/>
                    <a:lstStyle/>
                    <a:p>
                      <a:r>
                        <a:rPr lang="en-US" dirty="0"/>
                        <a:t>AUC score</a:t>
                      </a:r>
                    </a:p>
                  </a:txBody>
                  <a:tcPr/>
                </a:tc>
                <a:extLst>
                  <a:ext uri="{0D108BD9-81ED-4DB2-BD59-A6C34878D82A}">
                    <a16:rowId xmlns:a16="http://schemas.microsoft.com/office/drawing/2014/main" val="2873394287"/>
                  </a:ext>
                </a:extLst>
              </a:tr>
              <a:tr h="370840">
                <a:tc>
                  <a:txBody>
                    <a:bodyPr/>
                    <a:lstStyle/>
                    <a:p>
                      <a:r>
                        <a:rPr lang="en-US" dirty="0" err="1"/>
                        <a:t>Softmax</a:t>
                      </a:r>
                      <a:r>
                        <a:rPr lang="en-US" dirty="0"/>
                        <a:t> of deep learning model</a:t>
                      </a:r>
                    </a:p>
                  </a:txBody>
                  <a:tcPr/>
                </a:tc>
                <a:tc>
                  <a:txBody>
                    <a:bodyPr/>
                    <a:lstStyle/>
                    <a:p>
                      <a:r>
                        <a:rPr lang="en-US" dirty="0"/>
                        <a:t>0.043</a:t>
                      </a:r>
                    </a:p>
                  </a:txBody>
                  <a:tcPr/>
                </a:tc>
                <a:extLst>
                  <a:ext uri="{0D108BD9-81ED-4DB2-BD59-A6C34878D82A}">
                    <a16:rowId xmlns:a16="http://schemas.microsoft.com/office/drawing/2014/main" val="4246195922"/>
                  </a:ext>
                </a:extLst>
              </a:tr>
              <a:tr h="370840">
                <a:tc>
                  <a:txBody>
                    <a:bodyPr/>
                    <a:lstStyle/>
                    <a:p>
                      <a:r>
                        <a:rPr lang="en-US" dirty="0"/>
                        <a:t>Graph representing feature correlation (L1)</a:t>
                      </a:r>
                    </a:p>
                  </a:txBody>
                  <a:tcPr/>
                </a:tc>
                <a:tc>
                  <a:txBody>
                    <a:bodyPr/>
                    <a:lstStyle/>
                    <a:p>
                      <a:r>
                        <a:rPr lang="en-US" dirty="0"/>
                        <a:t>0.589</a:t>
                      </a:r>
                    </a:p>
                  </a:txBody>
                  <a:tcPr/>
                </a:tc>
                <a:extLst>
                  <a:ext uri="{0D108BD9-81ED-4DB2-BD59-A6C34878D82A}">
                    <a16:rowId xmlns:a16="http://schemas.microsoft.com/office/drawing/2014/main" val="1480210745"/>
                  </a:ext>
                </a:extLst>
              </a:tr>
              <a:tr h="370840">
                <a:tc>
                  <a:txBody>
                    <a:bodyPr/>
                    <a:lstStyle/>
                    <a:p>
                      <a:r>
                        <a:rPr lang="en-US" dirty="0"/>
                        <a:t>Spatial context with predicted labels (L2)</a:t>
                      </a:r>
                    </a:p>
                  </a:txBody>
                  <a:tcPr/>
                </a:tc>
                <a:tc>
                  <a:txBody>
                    <a:bodyPr/>
                    <a:lstStyle/>
                    <a:p>
                      <a:r>
                        <a:rPr lang="en-US" dirty="0"/>
                        <a:t>0.897</a:t>
                      </a:r>
                    </a:p>
                  </a:txBody>
                  <a:tcPr/>
                </a:tc>
                <a:extLst>
                  <a:ext uri="{0D108BD9-81ED-4DB2-BD59-A6C34878D82A}">
                    <a16:rowId xmlns:a16="http://schemas.microsoft.com/office/drawing/2014/main" val="1003222144"/>
                  </a:ext>
                </a:extLst>
              </a:tr>
              <a:tr h="370840">
                <a:tc>
                  <a:txBody>
                    <a:bodyPr/>
                    <a:lstStyle/>
                    <a:p>
                      <a:r>
                        <a:rPr lang="en-US" dirty="0"/>
                        <a:t>Spatial context with true labels</a:t>
                      </a:r>
                    </a:p>
                  </a:txBody>
                  <a:tcPr/>
                </a:tc>
                <a:tc>
                  <a:txBody>
                    <a:bodyPr/>
                    <a:lstStyle/>
                    <a:p>
                      <a:r>
                        <a:rPr lang="en-US" dirty="0"/>
                        <a:t>0.980</a:t>
                      </a:r>
                    </a:p>
                  </a:txBody>
                  <a:tcPr/>
                </a:tc>
                <a:extLst>
                  <a:ext uri="{0D108BD9-81ED-4DB2-BD59-A6C34878D82A}">
                    <a16:rowId xmlns:a16="http://schemas.microsoft.com/office/drawing/2014/main" val="3147819592"/>
                  </a:ext>
                </a:extLst>
              </a:tr>
            </a:tbl>
          </a:graphicData>
        </a:graphic>
      </p:graphicFrame>
      <p:sp>
        <p:nvSpPr>
          <p:cNvPr id="7" name="TextBox 6">
            <a:extLst>
              <a:ext uri="{FF2B5EF4-FFF2-40B4-BE49-F238E27FC236}">
                <a16:creationId xmlns:a16="http://schemas.microsoft.com/office/drawing/2014/main" id="{0DCF9E3B-6CD9-7327-DD87-EEE4F29E056F}"/>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Tree>
    <p:extLst>
      <p:ext uri="{BB962C8B-B14F-4D97-AF65-F5344CB8AC3E}">
        <p14:creationId xmlns:p14="http://schemas.microsoft.com/office/powerpoint/2010/main" val="271840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A895F3-A0B7-7B48-89E9-08A481F48B4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sp>
        <p:nvSpPr>
          <p:cNvPr id="18" name="Rectangle 17">
            <a:extLst>
              <a:ext uri="{FF2B5EF4-FFF2-40B4-BE49-F238E27FC236}">
                <a16:creationId xmlns:a16="http://schemas.microsoft.com/office/drawing/2014/main" id="{73C64CFB-A1F6-FB4E-A5E6-50A3A0CA0862}"/>
              </a:ext>
            </a:extLst>
          </p:cNvPr>
          <p:cNvSpPr/>
          <p:nvPr/>
        </p:nvSpPr>
        <p:spPr>
          <a:xfrm>
            <a:off x="67620" y="1044000"/>
            <a:ext cx="12056760" cy="5509200"/>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2200" i="1" dirty="0">
                <a:solidFill>
                  <a:prstClr val="black"/>
                </a:solidFill>
                <a:latin typeface="Calibri" panose="020F0502020204030204" pitchFamily="34" charset="0"/>
                <a:cs typeface="Calibri" panose="020F0502020204030204" pitchFamily="34" charset="0"/>
              </a:rPr>
              <a:t>How do we develop scalable context-aware neuro-symbolic learning and inference that span the spectrum of combinations of symbolic reasoning with data-driven deep learning, and enables the selection of an appropriate combination for a given resource-constrained </a:t>
            </a:r>
            <a:r>
              <a:rPr lang="en-US" sz="2200" i="1" dirty="0" err="1">
                <a:solidFill>
                  <a:prstClr val="black"/>
                </a:solidFill>
                <a:latin typeface="Calibri" panose="020F0502020204030204" pitchFamily="34" charset="0"/>
                <a:cs typeface="Calibri" panose="020F0502020204030204" pitchFamily="34" charset="0"/>
              </a:rPr>
              <a:t>IoBT</a:t>
            </a:r>
            <a:r>
              <a:rPr lang="en-US" sz="2200" i="1" dirty="0">
                <a:solidFill>
                  <a:prstClr val="black"/>
                </a:solidFill>
                <a:latin typeface="Calibri" panose="020F0502020204030204" pitchFamily="34" charset="0"/>
                <a:cs typeface="Calibri" panose="020F0502020204030204" pitchFamily="34" charset="0"/>
              </a:rPr>
              <a:t> ?</a:t>
            </a:r>
          </a:p>
          <a:p>
            <a:pPr marR="0" lvl="0" algn="l" defTabSz="914400" rtl="0" eaLnBrk="1" fontAlgn="auto" latinLnBrk="0" hangingPunct="1">
              <a:lnSpc>
                <a:spcPct val="100000"/>
              </a:lnSpc>
              <a:spcBef>
                <a:spcPts val="0"/>
              </a:spcBef>
              <a:spcAft>
                <a:spcPts val="0"/>
              </a:spcAft>
              <a:buClrTx/>
              <a:buSzTx/>
              <a:tabLst/>
              <a:defRPr/>
            </a:pPr>
            <a:endParaRPr lang="en-US" sz="220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solidFill>
                  <a:prstClr val="black"/>
                </a:solidFill>
                <a:latin typeface="Calibri" panose="020F0502020204030204" pitchFamily="34" charset="0"/>
                <a:cs typeface="Calibri" panose="020F0502020204030204" pitchFamily="34" charset="0"/>
              </a:rPr>
              <a:t>Collaborative multi-modal fusion where sensors are not continuously streaming data but, instead, there is </a:t>
            </a:r>
            <a:r>
              <a:rPr lang="en-US" sz="2200" b="1" dirty="0">
                <a:solidFill>
                  <a:prstClr val="black"/>
                </a:solidFill>
                <a:latin typeface="Calibri" panose="020F0502020204030204" pitchFamily="34" charset="0"/>
                <a:cs typeface="Calibri" panose="020F0502020204030204" pitchFamily="34" charset="0"/>
              </a:rPr>
              <a:t>a context-dependent sharing of data </a:t>
            </a:r>
            <a:r>
              <a:rPr lang="en-US" sz="2200" dirty="0">
                <a:solidFill>
                  <a:prstClr val="black"/>
                </a:solidFill>
                <a:latin typeface="Calibri" panose="020F0502020204030204" pitchFamily="34" charset="0"/>
                <a:cs typeface="Calibri" panose="020F0502020204030204" pitchFamily="34" charset="0"/>
              </a:rPr>
              <a:t>over a dynamic and contested </a:t>
            </a:r>
            <a:r>
              <a:rPr lang="en-US" sz="2200" dirty="0" err="1">
                <a:solidFill>
                  <a:prstClr val="black"/>
                </a:solidFill>
                <a:latin typeface="Calibri" panose="020F0502020204030204" pitchFamily="34" charset="0"/>
                <a:cs typeface="Calibri" panose="020F0502020204030204" pitchFamily="34" charset="0"/>
              </a:rPr>
              <a:t>IoBT</a:t>
            </a:r>
            <a:r>
              <a:rPr lang="en-US" sz="2200" dirty="0">
                <a:solidFill>
                  <a:prstClr val="black"/>
                </a:solidFill>
                <a:latin typeface="Calibri" panose="020F0502020204030204" pitchFamily="34" charset="0"/>
                <a:cs typeface="Calibri" panose="020F0502020204030204" pitchFamily="34" charset="0"/>
              </a:rPr>
              <a:t> network.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20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solidFill>
                  <a:prstClr val="black"/>
                </a:solidFill>
                <a:latin typeface="Calibri" panose="020F0502020204030204" pitchFamily="34" charset="0"/>
                <a:cs typeface="Calibri" panose="020F0502020204030204" pitchFamily="34" charset="0"/>
              </a:rPr>
              <a:t>Neuro-symbolic methods represent knowledge at varying abstraction levels, allowing the symbolic representation to model </a:t>
            </a:r>
            <a:r>
              <a:rPr lang="en-US" sz="2200" b="1" dirty="0">
                <a:solidFill>
                  <a:prstClr val="black"/>
                </a:solidFill>
                <a:latin typeface="Calibri" panose="020F0502020204030204" pitchFamily="34" charset="0"/>
                <a:cs typeface="Calibri" panose="020F0502020204030204" pitchFamily="34" charset="0"/>
              </a:rPr>
              <a:t>a larger and interpretable context and fuse background knowledge</a:t>
            </a:r>
            <a:r>
              <a:rPr lang="en-US" sz="2200" dirty="0">
                <a:solidFill>
                  <a:prstClr val="black"/>
                </a:solidFill>
                <a:latin typeface="Calibri" panose="020F0502020204030204" pitchFamily="34" charset="0"/>
                <a:cs typeface="Calibri" panose="020F0502020204030204" pitchFamily="34" charset="0"/>
              </a:rPr>
              <a:t>.</a:t>
            </a:r>
          </a:p>
          <a:p>
            <a:pPr marR="0" lvl="0" algn="l" defTabSz="914400" rtl="0" eaLnBrk="1" fontAlgn="auto" latinLnBrk="0" hangingPunct="1">
              <a:lnSpc>
                <a:spcPct val="100000"/>
              </a:lnSpc>
              <a:spcBef>
                <a:spcPts val="0"/>
              </a:spcBef>
              <a:spcAft>
                <a:spcPts val="0"/>
              </a:spcAft>
              <a:buClrTx/>
              <a:buSzTx/>
              <a:tabLst/>
              <a:defRPr/>
            </a:pPr>
            <a:endParaRPr lang="en-US" sz="220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solidFill>
                  <a:prstClr val="black"/>
                </a:solidFill>
                <a:latin typeface="Calibri" panose="020F0502020204030204" pitchFamily="34" charset="0"/>
                <a:cs typeface="Calibri" panose="020F0502020204030204" pitchFamily="34" charset="0"/>
              </a:rPr>
              <a:t>The use of context and corroboration of predictions from different data sources and modalities also </a:t>
            </a:r>
            <a:r>
              <a:rPr lang="en-US" sz="2200" b="1" dirty="0">
                <a:solidFill>
                  <a:prstClr val="black"/>
                </a:solidFill>
                <a:latin typeface="Calibri" panose="020F0502020204030204" pitchFamily="34" charset="0"/>
                <a:cs typeface="Calibri" panose="020F0502020204030204" pitchFamily="34" charset="0"/>
              </a:rPr>
              <a:t>makes inference robust</a:t>
            </a:r>
            <a:r>
              <a:rPr lang="en-US" sz="2200" dirty="0">
                <a:solidFill>
                  <a:prstClr val="black"/>
                </a:solidFill>
                <a:latin typeface="Calibri" panose="020F0502020204030204" pitchFamily="34" charset="0"/>
                <a:cs typeface="Calibri" panose="020F050202020403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20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solidFill>
                  <a:prstClr val="black"/>
                </a:solidFill>
                <a:latin typeface="Calibri" panose="020F0502020204030204" pitchFamily="34" charset="0"/>
                <a:cs typeface="Calibri" panose="020F0502020204030204" pitchFamily="34" charset="0"/>
              </a:rPr>
              <a:t>The heterogeneity of </a:t>
            </a:r>
            <a:r>
              <a:rPr lang="en-US" sz="2200" dirty="0" err="1">
                <a:solidFill>
                  <a:prstClr val="black"/>
                </a:solidFill>
                <a:latin typeface="Calibri" panose="020F0502020204030204" pitchFamily="34" charset="0"/>
                <a:cs typeface="Calibri" panose="020F0502020204030204" pitchFamily="34" charset="0"/>
              </a:rPr>
              <a:t>IoBT</a:t>
            </a:r>
            <a:r>
              <a:rPr lang="en-US" sz="2200" dirty="0">
                <a:solidFill>
                  <a:prstClr val="black"/>
                </a:solidFill>
                <a:latin typeface="Calibri" panose="020F0502020204030204" pitchFamily="34" charset="0"/>
                <a:cs typeface="Calibri" panose="020F0502020204030204" pitchFamily="34" charset="0"/>
              </a:rPr>
              <a:t> nodes requires a </a:t>
            </a:r>
            <a:r>
              <a:rPr lang="en-US" sz="2200" b="1" dirty="0">
                <a:solidFill>
                  <a:prstClr val="black"/>
                </a:solidFill>
                <a:latin typeface="Calibri" panose="020F0502020204030204" pitchFamily="34" charset="0"/>
                <a:cs typeface="Calibri" panose="020F0502020204030204" pitchFamily="34" charset="0"/>
              </a:rPr>
              <a:t>resource-flexible neuro-symbolic framework </a:t>
            </a:r>
            <a:r>
              <a:rPr lang="en-US" sz="2200" dirty="0">
                <a:solidFill>
                  <a:prstClr val="black"/>
                </a:solidFill>
                <a:latin typeface="Calibri" panose="020F0502020204030204" pitchFamily="34" charset="0"/>
                <a:cs typeface="Calibri" panose="020F0502020204030204" pitchFamily="34" charset="0"/>
              </a:rPr>
              <a:t>that can span different levels of the combination of symbolic reasoning and data-driven learning that is appropriate for different inference tasks and resource constrained </a:t>
            </a:r>
            <a:r>
              <a:rPr lang="en-US" sz="2200" dirty="0" err="1">
                <a:solidFill>
                  <a:prstClr val="black"/>
                </a:solidFill>
                <a:latin typeface="Calibri" panose="020F0502020204030204" pitchFamily="34" charset="0"/>
                <a:cs typeface="Calibri" panose="020F0502020204030204" pitchFamily="34" charset="0"/>
              </a:rPr>
              <a:t>IoBT</a:t>
            </a:r>
            <a:r>
              <a:rPr lang="en-US" sz="2200" dirty="0">
                <a:solidFill>
                  <a:prstClr val="black"/>
                </a:solidFill>
                <a:latin typeface="Calibri" panose="020F0502020204030204" pitchFamily="34" charset="0"/>
                <a:cs typeface="Calibri" panose="020F0502020204030204" pitchFamily="34" charset="0"/>
              </a:rPr>
              <a:t> nodes.</a:t>
            </a:r>
            <a:endParaRPr lang="en-US" dirty="0">
              <a:solidFill>
                <a:prstClr val="black"/>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03639EC-D61A-CB1A-5A20-279A2A0CF25C}"/>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Tree>
    <p:extLst>
      <p:ext uri="{BB962C8B-B14F-4D97-AF65-F5344CB8AC3E}">
        <p14:creationId xmlns:p14="http://schemas.microsoft.com/office/powerpoint/2010/main" val="3359220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A895F3-A0B7-7B48-89E9-08A481F48B4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898989"/>
              </a:solidFill>
              <a:effectLst/>
              <a:uLnTx/>
              <a:uFillTx/>
              <a:latin typeface="Tahoma" charset="0"/>
              <a:ea typeface="+mn-ea"/>
              <a:cs typeface="+mn-cs"/>
            </a:endParaRPr>
          </a:p>
        </p:txBody>
      </p:sp>
      <p:sp>
        <p:nvSpPr>
          <p:cNvPr id="18" name="Rectangle 17">
            <a:extLst>
              <a:ext uri="{FF2B5EF4-FFF2-40B4-BE49-F238E27FC236}">
                <a16:creationId xmlns:a16="http://schemas.microsoft.com/office/drawing/2014/main" id="{73C64CFB-A1F6-FB4E-A5E6-50A3A0CA0862}"/>
              </a:ext>
            </a:extLst>
          </p:cNvPr>
          <p:cNvSpPr/>
          <p:nvPr/>
        </p:nvSpPr>
        <p:spPr>
          <a:xfrm>
            <a:off x="67620" y="1044000"/>
            <a:ext cx="12056760" cy="5847755"/>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2200" i="1" dirty="0">
                <a:solidFill>
                  <a:prstClr val="black"/>
                </a:solidFill>
                <a:latin typeface="Calibri" panose="020F0502020204030204" pitchFamily="34" charset="0"/>
                <a:cs typeface="Calibri" panose="020F0502020204030204" pitchFamily="34" charset="0"/>
              </a:rPr>
              <a:t>How do we create and integrate neurosymbolic ML models into </a:t>
            </a:r>
            <a:r>
              <a:rPr lang="en-US" sz="2200" i="1" dirty="0" err="1">
                <a:solidFill>
                  <a:prstClr val="black"/>
                </a:solidFill>
                <a:latin typeface="Calibri" panose="020F0502020204030204" pitchFamily="34" charset="0"/>
                <a:cs typeface="Calibri" panose="020F0502020204030204" pitchFamily="34" charset="0"/>
              </a:rPr>
              <a:t>IoBTs</a:t>
            </a:r>
            <a:r>
              <a:rPr lang="en-US" sz="2200" i="1" dirty="0">
                <a:solidFill>
                  <a:prstClr val="black"/>
                </a:solidFill>
                <a:latin typeface="Calibri" panose="020F0502020204030204" pitchFamily="34" charset="0"/>
                <a:cs typeface="Calibri" panose="020F0502020204030204" pitchFamily="34" charset="0"/>
              </a:rPr>
              <a:t> with guarantees on their predictions, robustness to new environments, and resilience to adversarial examples?</a:t>
            </a:r>
          </a:p>
          <a:p>
            <a:pPr marR="0" lvl="0" algn="l" defTabSz="914400" rtl="0" eaLnBrk="1" fontAlgn="auto" latinLnBrk="0" hangingPunct="1">
              <a:lnSpc>
                <a:spcPct val="100000"/>
              </a:lnSpc>
              <a:spcBef>
                <a:spcPts val="0"/>
              </a:spcBef>
              <a:spcAft>
                <a:spcPts val="0"/>
              </a:spcAft>
              <a:buClrTx/>
              <a:buSzTx/>
              <a:tabLst/>
              <a:defRPr/>
            </a:pPr>
            <a:endParaRPr lang="en-US" sz="220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solidFill>
                  <a:prstClr val="black"/>
                </a:solidFill>
                <a:latin typeface="Calibri" panose="020F0502020204030204" pitchFamily="34" charset="0"/>
                <a:cs typeface="Calibri" panose="020F0502020204030204" pitchFamily="34" charset="0"/>
              </a:rPr>
              <a:t>Deep learning methods are known to be not robust to adversarial, OOD and novel inputs. While neuro-symbolic methods improve generalization by ingesting larger context and background knowledge, they would not achieve perfect generalization either. How do </a:t>
            </a:r>
            <a:r>
              <a:rPr lang="en-US" sz="2200" b="1" dirty="0">
                <a:solidFill>
                  <a:prstClr val="black"/>
                </a:solidFill>
                <a:latin typeface="Calibri" panose="020F0502020204030204" pitchFamily="34" charset="0"/>
                <a:cs typeface="Calibri" panose="020F0502020204030204" pitchFamily="34" charset="0"/>
              </a:rPr>
              <a:t>we detect adversarial, OOD and novel inputs to neuro-symbolic ML models</a:t>
            </a:r>
            <a:r>
              <a:rPr lang="en-US" sz="2200" dirty="0">
                <a:solidFill>
                  <a:prstClr val="black"/>
                </a:solidFill>
                <a:latin typeface="Calibri" panose="020F0502020204030204" pitchFamily="34" charset="0"/>
                <a:cs typeface="Calibri" panose="020F050202020403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20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solidFill>
                  <a:prstClr val="black"/>
                </a:solidFill>
                <a:latin typeface="Calibri" panose="020F0502020204030204" pitchFamily="34" charset="0"/>
                <a:cs typeface="Calibri" panose="020F0502020204030204" pitchFamily="34" charset="0"/>
              </a:rPr>
              <a:t>Traditional approaches to building high-assurance systems using formal methods and control theory are insufficient to reason about ML models that are orders of magnitude larger in scale and complexity.  How do we adapt these to provide </a:t>
            </a:r>
            <a:r>
              <a:rPr lang="en-US" sz="2200" b="1" dirty="0">
                <a:solidFill>
                  <a:prstClr val="black"/>
                </a:solidFill>
                <a:latin typeface="Calibri" panose="020F0502020204030204" pitchFamily="34" charset="0"/>
                <a:cs typeface="Calibri" panose="020F0502020204030204" pitchFamily="34" charset="0"/>
              </a:rPr>
              <a:t>guarantees over neuro-symbolic models </a:t>
            </a:r>
            <a:r>
              <a:rPr lang="en-US" sz="2200" dirty="0">
                <a:solidFill>
                  <a:prstClr val="black"/>
                </a:solidFill>
                <a:latin typeface="Calibri" panose="020F0502020204030204" pitchFamily="34" charset="0"/>
                <a:cs typeface="Calibri" panose="020F0502020204030204" pitchFamily="34" charset="0"/>
              </a:rPr>
              <a:t>deployed over </a:t>
            </a:r>
            <a:r>
              <a:rPr lang="en-US" sz="2200" dirty="0" err="1">
                <a:solidFill>
                  <a:prstClr val="black"/>
                </a:solidFill>
                <a:latin typeface="Calibri" panose="020F0502020204030204" pitchFamily="34" charset="0"/>
                <a:cs typeface="Calibri" panose="020F0502020204030204" pitchFamily="34" charset="0"/>
              </a:rPr>
              <a:t>IoBTs</a:t>
            </a:r>
            <a:r>
              <a:rPr lang="en-US" sz="2200" dirty="0">
                <a:solidFill>
                  <a:prstClr val="black"/>
                </a:solidFill>
                <a:latin typeface="Calibri" panose="020F0502020204030204" pitchFamily="34" charset="0"/>
                <a:cs typeface="Calibri" panose="020F0502020204030204" pitchFamily="34" charset="0"/>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20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solidFill>
                  <a:prstClr val="black"/>
                </a:solidFill>
                <a:latin typeface="Calibri" panose="020F0502020204030204" pitchFamily="34" charset="0"/>
                <a:cs typeface="Calibri" panose="020F0502020204030204" pitchFamily="34" charset="0"/>
              </a:rPr>
              <a:t>The inference in neuro-symbolic models need not follow the usual acyclic propagation in feedforward neural networks, which creates </a:t>
            </a:r>
            <a:r>
              <a:rPr lang="en-US" sz="2200" b="1" dirty="0">
                <a:solidFill>
                  <a:prstClr val="black"/>
                </a:solidFill>
                <a:latin typeface="Calibri" panose="020F0502020204030204" pitchFamily="34" charset="0"/>
                <a:cs typeface="Calibri" panose="020F0502020204030204" pitchFamily="34" charset="0"/>
              </a:rPr>
              <a:t>new challenges for uncertainty quantification</a:t>
            </a:r>
            <a:r>
              <a:rPr lang="en-US" sz="2200" dirty="0">
                <a:solidFill>
                  <a:prstClr val="black"/>
                </a:solidFill>
                <a:latin typeface="Calibri" panose="020F0502020204030204" pitchFamily="34" charset="0"/>
                <a:cs typeface="Calibri" panose="020F0502020204030204" pitchFamily="34" charset="0"/>
              </a:rPr>
              <a:t>. How do we develop methods to analyze the prediction performance and robustness of neuro-symbolic models?</a:t>
            </a:r>
          </a:p>
          <a:p>
            <a:pPr marR="0" lvl="0" algn="l" defTabSz="914400" rtl="0" eaLnBrk="1" fontAlgn="auto" latinLnBrk="0" hangingPunct="1">
              <a:lnSpc>
                <a:spcPct val="100000"/>
              </a:lnSpc>
              <a:spcBef>
                <a:spcPts val="0"/>
              </a:spcBef>
              <a:spcAft>
                <a:spcPts val="0"/>
              </a:spcAft>
              <a:buClrTx/>
              <a:buSzTx/>
              <a:tabLst/>
              <a:defRPr/>
            </a:pPr>
            <a:endParaRPr lang="en-US" sz="2200" dirty="0">
              <a:solidFill>
                <a:prstClr val="black"/>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4905457-6C35-D827-4A5B-B8FB4CFB95EE}"/>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Tree>
    <p:extLst>
      <p:ext uri="{BB962C8B-B14F-4D97-AF65-F5344CB8AC3E}">
        <p14:creationId xmlns:p14="http://schemas.microsoft.com/office/powerpoint/2010/main" val="3544361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70647" y="1010584"/>
            <a:ext cx="11093824" cy="1325563"/>
          </a:xfrm>
          <a:prstGeom prst="rect">
            <a:avLst/>
          </a:prstGeom>
        </p:spPr>
        <p:txBody>
          <a:bodyPr/>
          <a:lstStyle/>
          <a:p>
            <a:r>
              <a:rPr lang="en-US" b="1" dirty="0">
                <a:latin typeface="+mn-lt"/>
              </a:rPr>
              <a:t>Validation</a:t>
            </a:r>
          </a:p>
        </p:txBody>
      </p:sp>
      <p:sp>
        <p:nvSpPr>
          <p:cNvPr id="3" name="Content Placeholder 2"/>
          <p:cNvSpPr>
            <a:spLocks noGrp="1"/>
          </p:cNvSpPr>
          <p:nvPr>
            <p:ph idx="1"/>
          </p:nvPr>
        </p:nvSpPr>
        <p:spPr>
          <a:xfrm>
            <a:off x="838200" y="1825625"/>
            <a:ext cx="10726271" cy="4351338"/>
          </a:xfrm>
        </p:spPr>
        <p:txBody>
          <a:bodyPr/>
          <a:lstStyle/>
          <a:p>
            <a:r>
              <a:rPr lang="en-US" dirty="0"/>
              <a:t>Initially use a combination of simulators (</a:t>
            </a:r>
            <a:r>
              <a:rPr lang="en-US" dirty="0" err="1"/>
              <a:t>AirSim</a:t>
            </a:r>
            <a:r>
              <a:rPr lang="en-US" dirty="0"/>
              <a:t>, CARLA, Gazebo) and real-world experimental testbed in UCLA. </a:t>
            </a:r>
          </a:p>
          <a:p>
            <a:r>
              <a:rPr lang="en-US" dirty="0"/>
              <a:t>Use simulated distribution shift, adversarial perturbations and Sim2Real challenges that test performance of models trained on a simulator in the real world will be used to evaluate robust generalization. </a:t>
            </a:r>
          </a:p>
          <a:p>
            <a:r>
              <a:rPr lang="en-US" dirty="0"/>
              <a:t>Use the multimodal nodes developed under the prior BPP and available at UCLA and the Grace Quarters facility at ARL to gather relevant data, evaluate the neuro-symbolic architectures and coordination algorithms.</a:t>
            </a:r>
          </a:p>
          <a:p>
            <a:pPr marL="0" indent="0">
              <a:buNone/>
            </a:pPr>
            <a:endParaRPr lang="en-US" dirty="0">
              <a:solidFill>
                <a:srgbClr val="FF0000"/>
              </a:solidFill>
            </a:endParaRPr>
          </a:p>
        </p:txBody>
      </p:sp>
      <p:sp>
        <p:nvSpPr>
          <p:cNvPr id="5" name="TextBox 4">
            <a:extLst>
              <a:ext uri="{FF2B5EF4-FFF2-40B4-BE49-F238E27FC236}">
                <a16:creationId xmlns:a16="http://schemas.microsoft.com/office/drawing/2014/main" id="{BBD6A377-5992-F1A2-D6DF-85888EC0B25C}"/>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Tree>
    <p:extLst>
      <p:ext uri="{BB962C8B-B14F-4D97-AF65-F5344CB8AC3E}">
        <p14:creationId xmlns:p14="http://schemas.microsoft.com/office/powerpoint/2010/main" val="32237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1930" y="1183868"/>
            <a:ext cx="9094093" cy="908544"/>
          </a:xfrm>
        </p:spPr>
        <p:txBody>
          <a:bodyPr/>
          <a:lstStyle/>
          <a:p>
            <a:r>
              <a:rPr lang="en-US" dirty="0"/>
              <a:t>Team Members</a:t>
            </a:r>
          </a:p>
        </p:txBody>
      </p:sp>
      <p:sp>
        <p:nvSpPr>
          <p:cNvPr id="5" name="Text Placeholder 4"/>
          <p:cNvSpPr>
            <a:spLocks noGrp="1"/>
          </p:cNvSpPr>
          <p:nvPr>
            <p:ph type="body" sz="quarter" idx="10"/>
          </p:nvPr>
        </p:nvSpPr>
        <p:spPr>
          <a:xfrm>
            <a:off x="116868" y="4180267"/>
            <a:ext cx="1913024" cy="1605470"/>
          </a:xfrm>
        </p:spPr>
        <p:txBody>
          <a:bodyPr/>
          <a:lstStyle/>
          <a:p>
            <a:r>
              <a:rPr lang="en-US" sz="2000" b="1" dirty="0"/>
              <a:t>Tarek </a:t>
            </a:r>
            <a:r>
              <a:rPr lang="en-US" sz="2000" b="1" dirty="0" err="1"/>
              <a:t>Abdelzaher</a:t>
            </a:r>
            <a:r>
              <a:rPr lang="en-US" sz="2000" b="1" dirty="0"/>
              <a:t>, UIUC</a:t>
            </a:r>
          </a:p>
          <a:p>
            <a:r>
              <a:rPr lang="en-US" sz="1400" dirty="0"/>
              <a:t>Internet of Things and Cyber-physical Systems</a:t>
            </a:r>
            <a:endParaRPr lang="en-US" sz="2000" dirty="0"/>
          </a:p>
        </p:txBody>
      </p:sp>
      <p:sp>
        <p:nvSpPr>
          <p:cNvPr id="14" name="Text Placeholder 4"/>
          <p:cNvSpPr txBox="1">
            <a:spLocks/>
          </p:cNvSpPr>
          <p:nvPr/>
        </p:nvSpPr>
        <p:spPr>
          <a:xfrm>
            <a:off x="2178416" y="4150856"/>
            <a:ext cx="1913024" cy="16054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Nate Bastian, ACI-USMA </a:t>
            </a:r>
          </a:p>
          <a:p>
            <a:r>
              <a:rPr lang="en-US" sz="1400" dirty="0"/>
              <a:t>Artificial Intelligence, Machine Learning, Cybersecurity</a:t>
            </a:r>
            <a:endParaRPr lang="en-US" sz="2000" dirty="0"/>
          </a:p>
        </p:txBody>
      </p:sp>
      <p:sp>
        <p:nvSpPr>
          <p:cNvPr id="15" name="Text Placeholder 4"/>
          <p:cNvSpPr txBox="1">
            <a:spLocks/>
          </p:cNvSpPr>
          <p:nvPr/>
        </p:nvSpPr>
        <p:spPr>
          <a:xfrm>
            <a:off x="4112502" y="4150856"/>
            <a:ext cx="2014565" cy="16054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Susmit Jha, SRI (Lead PI)</a:t>
            </a:r>
          </a:p>
          <a:p>
            <a:r>
              <a:rPr lang="en-US" sz="1400" dirty="0"/>
              <a:t>Formal methods, Artificial Intelligence, Cyber-physical Systems</a:t>
            </a:r>
            <a:endParaRPr lang="en-US" sz="2000" dirty="0"/>
          </a:p>
        </p:txBody>
      </p:sp>
      <p:sp>
        <p:nvSpPr>
          <p:cNvPr id="16" name="Text Placeholder 4"/>
          <p:cNvSpPr txBox="1">
            <a:spLocks/>
          </p:cNvSpPr>
          <p:nvPr/>
        </p:nvSpPr>
        <p:spPr>
          <a:xfrm>
            <a:off x="6363139" y="4150856"/>
            <a:ext cx="2014566" cy="16054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Lance Kaplan, ARL</a:t>
            </a:r>
          </a:p>
          <a:p>
            <a:r>
              <a:rPr lang="en-US" sz="1400" dirty="0"/>
              <a:t>Machine Learning, Uncertainty Quantification</a:t>
            </a:r>
            <a:endParaRPr lang="en-US" sz="2000" dirty="0"/>
          </a:p>
        </p:txBody>
      </p:sp>
      <p:sp>
        <p:nvSpPr>
          <p:cNvPr id="2" name="TextBox 1">
            <a:extLst>
              <a:ext uri="{FF2B5EF4-FFF2-40B4-BE49-F238E27FC236}">
                <a16:creationId xmlns:a16="http://schemas.microsoft.com/office/drawing/2014/main" id="{5A822C0F-9539-AF04-F53E-80D26FCC59BB}"/>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pic>
        <p:nvPicPr>
          <p:cNvPr id="1026" name="Picture 2" descr="Tarek ABDELZAHER | University of Illinois, Urbana-Champaign, IL | UIUC |  Department of Computer Science | Research profile">
            <a:extLst>
              <a:ext uri="{FF2B5EF4-FFF2-40B4-BE49-F238E27FC236}">
                <a16:creationId xmlns:a16="http://schemas.microsoft.com/office/drawing/2014/main" id="{53384032-C293-F759-BCA1-305949F62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05" y="2337227"/>
            <a:ext cx="1605469" cy="1605469"/>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4">
            <a:extLst>
              <a:ext uri="{FF2B5EF4-FFF2-40B4-BE49-F238E27FC236}">
                <a16:creationId xmlns:a16="http://schemas.microsoft.com/office/drawing/2014/main" id="{2656E0FF-2C71-DF93-584C-14F07E542EC0}"/>
              </a:ext>
            </a:extLst>
          </p:cNvPr>
          <p:cNvSpPr txBox="1">
            <a:spLocks/>
          </p:cNvSpPr>
          <p:nvPr/>
        </p:nvSpPr>
        <p:spPr>
          <a:xfrm>
            <a:off x="10109711" y="4122556"/>
            <a:ext cx="1965421" cy="16054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Venu </a:t>
            </a:r>
            <a:r>
              <a:rPr lang="en-US" sz="2000" b="1" dirty="0" err="1"/>
              <a:t>Veeravalli</a:t>
            </a:r>
            <a:r>
              <a:rPr lang="en-US" sz="2000" b="1" dirty="0"/>
              <a:t>, UIUC </a:t>
            </a:r>
          </a:p>
          <a:p>
            <a:r>
              <a:rPr lang="en-US" sz="1400" dirty="0"/>
              <a:t>Information theory, Uncertainty Quantification, Machine Learning</a:t>
            </a:r>
            <a:endParaRPr lang="en-US" sz="2000" dirty="0"/>
          </a:p>
        </p:txBody>
      </p:sp>
      <p:sp>
        <p:nvSpPr>
          <p:cNvPr id="7" name="Text Placeholder 4">
            <a:extLst>
              <a:ext uri="{FF2B5EF4-FFF2-40B4-BE49-F238E27FC236}">
                <a16:creationId xmlns:a16="http://schemas.microsoft.com/office/drawing/2014/main" id="{633D82ED-EFA3-FFEC-4DB8-34927D8C0ABD}"/>
              </a:ext>
            </a:extLst>
          </p:cNvPr>
          <p:cNvSpPr txBox="1">
            <a:spLocks/>
          </p:cNvSpPr>
          <p:nvPr/>
        </p:nvSpPr>
        <p:spPr>
          <a:xfrm>
            <a:off x="8377705" y="4122556"/>
            <a:ext cx="1732006" cy="16054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Mani Srivastava, UCLA</a:t>
            </a:r>
          </a:p>
          <a:p>
            <a:r>
              <a:rPr lang="en-US" sz="1400" dirty="0"/>
              <a:t>AI/ML‐enabled Ubiquitous and Mobile Computing</a:t>
            </a:r>
            <a:endParaRPr lang="en-US" sz="2000" dirty="0"/>
          </a:p>
        </p:txBody>
      </p:sp>
      <p:pic>
        <p:nvPicPr>
          <p:cNvPr id="1028" name="Picture 4" descr="LTC Nathaniel Bastian">
            <a:extLst>
              <a:ext uri="{FF2B5EF4-FFF2-40B4-BE49-F238E27FC236}">
                <a16:creationId xmlns:a16="http://schemas.microsoft.com/office/drawing/2014/main" id="{70ABF722-B653-3395-2244-B297E328D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6055" y="2267048"/>
            <a:ext cx="1340519" cy="16756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usmit Jha | NuSCI Research Group">
            <a:extLst>
              <a:ext uri="{FF2B5EF4-FFF2-40B4-BE49-F238E27FC236}">
                <a16:creationId xmlns:a16="http://schemas.microsoft.com/office/drawing/2014/main" id="{E78A8A24-9E95-5243-B290-C6B3BC7473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463" y="2260259"/>
            <a:ext cx="1682437" cy="16824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C Media Communications Lab – Congratulations to MCL alumnus Dr. Lance  Kaplan being elevated to IEEE Fellow">
            <a:extLst>
              <a:ext uri="{FF2B5EF4-FFF2-40B4-BE49-F238E27FC236}">
                <a16:creationId xmlns:a16="http://schemas.microsoft.com/office/drawing/2014/main" id="{7D9972E8-086D-ADBD-3760-D2EEEFF627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590" r="29364"/>
          <a:stretch/>
        </p:blipFill>
        <p:spPr bwMode="auto">
          <a:xfrm>
            <a:off x="6664206" y="2260259"/>
            <a:ext cx="1337145" cy="167564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ni Srivastava - Amazon Scholar - Amazon | LinkedIn">
            <a:extLst>
              <a:ext uri="{FF2B5EF4-FFF2-40B4-BE49-F238E27FC236}">
                <a16:creationId xmlns:a16="http://schemas.microsoft.com/office/drawing/2014/main" id="{922D0B94-DAE4-34EB-92C8-D944FCC595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4241" y="2302137"/>
            <a:ext cx="1605470" cy="16054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enugopal V. Veeravalli | Coordinated Science Laboratory | UIUC">
            <a:extLst>
              <a:ext uri="{FF2B5EF4-FFF2-40B4-BE49-F238E27FC236}">
                <a16:creationId xmlns:a16="http://schemas.microsoft.com/office/drawing/2014/main" id="{A1557321-EE25-125C-24C7-C567DD14BC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7576" y="2092412"/>
            <a:ext cx="1337146" cy="193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864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28779"/>
            <a:ext cx="11093824" cy="1325563"/>
          </a:xfrm>
          <a:prstGeom prst="rect">
            <a:avLst/>
          </a:prstGeom>
        </p:spPr>
        <p:txBody>
          <a:bodyPr/>
          <a:lstStyle/>
          <a:p>
            <a:r>
              <a:rPr lang="en-US" b="1" dirty="0">
                <a:latin typeface="+mn-lt"/>
              </a:rPr>
              <a:t>Impact</a:t>
            </a:r>
            <a:br>
              <a:rPr lang="en-US" b="1" dirty="0">
                <a:latin typeface="+mn-lt"/>
              </a:rPr>
            </a:br>
            <a:endParaRPr lang="en-US" b="1" dirty="0">
              <a:latin typeface="+mn-lt"/>
            </a:endParaRPr>
          </a:p>
        </p:txBody>
      </p:sp>
      <p:sp>
        <p:nvSpPr>
          <p:cNvPr id="3" name="Content Placeholder 2"/>
          <p:cNvSpPr>
            <a:spLocks noGrp="1"/>
          </p:cNvSpPr>
          <p:nvPr>
            <p:ph idx="1"/>
          </p:nvPr>
        </p:nvSpPr>
        <p:spPr>
          <a:xfrm>
            <a:off x="285456" y="1659933"/>
            <a:ext cx="11716044" cy="4351338"/>
          </a:xfrm>
        </p:spPr>
        <p:txBody>
          <a:bodyPr/>
          <a:lstStyle/>
          <a:p>
            <a:r>
              <a:rPr lang="en-US" b="1" dirty="0"/>
              <a:t>Military: </a:t>
            </a:r>
          </a:p>
          <a:p>
            <a:pPr lvl="1">
              <a:buFont typeface="Wingdings" pitchFamily="2" charset="2"/>
              <a:buChar char="§"/>
            </a:pPr>
            <a:r>
              <a:rPr lang="en-US" dirty="0"/>
              <a:t>PIs from ARL and ACI-USMA </a:t>
            </a:r>
          </a:p>
          <a:p>
            <a:pPr lvl="1">
              <a:buFont typeface="Wingdings" pitchFamily="2" charset="2"/>
              <a:buChar char="§"/>
            </a:pPr>
            <a:r>
              <a:rPr lang="en-US" dirty="0"/>
              <a:t>Work closely with the U.S. Army AI Integration Center (AI2C), the U.S. Army Testing and Evaluation Command (ATEC), the U.S. Army DEVCOM Analysis Center (DAC), and the U.S. Army DEVCOM C5ISR Center, providing regular demonstrations of added technologies from this task. </a:t>
            </a:r>
          </a:p>
          <a:p>
            <a:pPr lvl="1">
              <a:buFont typeface="Wingdings" pitchFamily="2" charset="2"/>
              <a:buChar char="§"/>
            </a:pPr>
            <a:r>
              <a:rPr lang="en-US" dirty="0"/>
              <a:t>Seek technology and/or knowledge transitions with the Program Executive Officer for Intelligence Electronic Warfare &amp; Sensors (PEO IEW&amp;S) and the PEO for Command Control Communications-Tactical (PEO C3T). </a:t>
            </a:r>
          </a:p>
          <a:p>
            <a:r>
              <a:rPr lang="en-US" b="1" dirty="0"/>
              <a:t>Academic: </a:t>
            </a:r>
            <a:r>
              <a:rPr lang="en-US" sz="2400" dirty="0"/>
              <a:t>Continuing to publish papers and release open-source software. We published over 10 papers in venues such as </a:t>
            </a:r>
            <a:r>
              <a:rPr lang="en-US" sz="2400" dirty="0" err="1"/>
              <a:t>NeurIPS</a:t>
            </a:r>
            <a:r>
              <a:rPr lang="en-US" sz="2400" dirty="0"/>
              <a:t>, ICLR, AAAI, and IJCAI in previous work in earlier BPPs. Explore spin-off through collaboration with SRI on trustworthy, resilient and interpretable neuro-symbolic AI. </a:t>
            </a:r>
            <a:endParaRPr lang="en-US" dirty="0"/>
          </a:p>
        </p:txBody>
      </p:sp>
      <p:sp>
        <p:nvSpPr>
          <p:cNvPr id="5" name="TextBox 4">
            <a:extLst>
              <a:ext uri="{FF2B5EF4-FFF2-40B4-BE49-F238E27FC236}">
                <a16:creationId xmlns:a16="http://schemas.microsoft.com/office/drawing/2014/main" id="{79DAD372-80A0-DE1C-51B3-029F48EFFC39}"/>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Tree>
    <p:extLst>
      <p:ext uri="{BB962C8B-B14F-4D97-AF65-F5344CB8AC3E}">
        <p14:creationId xmlns:p14="http://schemas.microsoft.com/office/powerpoint/2010/main" val="2908221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858" y="948082"/>
            <a:ext cx="10204315" cy="1325563"/>
          </a:xfrm>
          <a:prstGeom prst="rect">
            <a:avLst/>
          </a:prstGeom>
        </p:spPr>
        <p:txBody>
          <a:bodyPr/>
          <a:lstStyle/>
          <a:p>
            <a:r>
              <a:rPr lang="en-US" sz="2800" b="1" dirty="0">
                <a:latin typeface="+mn-lt"/>
              </a:rPr>
              <a:t>Task Goal </a:t>
            </a:r>
          </a:p>
        </p:txBody>
      </p:sp>
      <p:sp>
        <p:nvSpPr>
          <p:cNvPr id="3" name="Content Placeholder 2"/>
          <p:cNvSpPr>
            <a:spLocks noGrp="1"/>
          </p:cNvSpPr>
          <p:nvPr>
            <p:ph idx="1"/>
          </p:nvPr>
        </p:nvSpPr>
        <p:spPr>
          <a:xfrm>
            <a:off x="121632" y="1431635"/>
            <a:ext cx="7596805" cy="5009724"/>
          </a:xfrm>
          <a:ln>
            <a:solidFill>
              <a:schemeClr val="tx1"/>
            </a:solidFill>
          </a:ln>
        </p:spPr>
        <p:txBody>
          <a:bodyPr/>
          <a:lstStyle/>
          <a:p>
            <a:pPr marL="0" indent="0">
              <a:buNone/>
            </a:pPr>
            <a:r>
              <a:rPr lang="en-US" sz="2200" dirty="0"/>
              <a:t>Tactical edge coordination to increase scalability, corroboration, and context-aware intelligence in an adversarial environment </a:t>
            </a:r>
          </a:p>
          <a:p>
            <a:r>
              <a:rPr lang="en-US" sz="2000" dirty="0"/>
              <a:t>Implement command-by-intend and ensure timely decision-making by integrating information from heterogeneous multimodal distributed sensors. </a:t>
            </a:r>
          </a:p>
          <a:p>
            <a:r>
              <a:rPr lang="en-US" sz="2000" dirty="0"/>
              <a:t>Develop robust ML models for such multimodal context-aware data fusion.</a:t>
            </a:r>
          </a:p>
          <a:p>
            <a:r>
              <a:rPr lang="en-US" sz="2000" dirty="0"/>
              <a:t>Unlike most commercial applications, ML models in </a:t>
            </a:r>
            <a:r>
              <a:rPr lang="en-US" sz="2000" dirty="0" err="1"/>
              <a:t>IoBTs</a:t>
            </a:r>
            <a:r>
              <a:rPr lang="en-US" sz="2000" dirty="0"/>
              <a:t> need to be </a:t>
            </a:r>
          </a:p>
          <a:p>
            <a:pPr lvl="1"/>
            <a:r>
              <a:rPr lang="en-US" sz="2000" dirty="0"/>
              <a:t>robust to natural and adversarial perturbations, </a:t>
            </a:r>
          </a:p>
          <a:p>
            <a:pPr lvl="1"/>
            <a:r>
              <a:rPr lang="en-US" sz="2000" dirty="0"/>
              <a:t>learn from sparse data and adapt to novel environments with low supervision, </a:t>
            </a:r>
          </a:p>
          <a:p>
            <a:pPr lvl="1"/>
            <a:r>
              <a:rPr lang="en-US" sz="2000" dirty="0"/>
              <a:t>exploit human-expertise available, </a:t>
            </a:r>
          </a:p>
          <a:p>
            <a:pPr lvl="1"/>
            <a:r>
              <a:rPr lang="en-US" sz="2000" dirty="0"/>
              <a:t>ensure compliance with rules of engagement, </a:t>
            </a:r>
          </a:p>
          <a:p>
            <a:pPr lvl="1"/>
            <a:r>
              <a:rPr lang="en-US" sz="2000" dirty="0"/>
              <a:t>provide explanations for symbiotic decision-making, and</a:t>
            </a:r>
          </a:p>
          <a:p>
            <a:pPr lvl="1"/>
            <a:r>
              <a:rPr lang="en-US" sz="2000" dirty="0"/>
              <a:t>adaptive inference that trades-off speed/accuracy/computation.</a:t>
            </a:r>
          </a:p>
        </p:txBody>
      </p:sp>
      <p:sp>
        <p:nvSpPr>
          <p:cNvPr id="6" name="TextBox 5">
            <a:extLst>
              <a:ext uri="{FF2B5EF4-FFF2-40B4-BE49-F238E27FC236}">
                <a16:creationId xmlns:a16="http://schemas.microsoft.com/office/drawing/2014/main" id="{25B9561C-B7AB-C673-3A78-CF13B22151E3}"/>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pic>
        <p:nvPicPr>
          <p:cNvPr id="2052" name="Picture 4">
            <a:extLst>
              <a:ext uri="{FF2B5EF4-FFF2-40B4-BE49-F238E27FC236}">
                <a16:creationId xmlns:a16="http://schemas.microsoft.com/office/drawing/2014/main" id="{CFDEFD12-CFBB-5FFD-5DD0-7384FBC87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2753" y="1046272"/>
            <a:ext cx="1874386" cy="10496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68FFFBE-7013-1BE2-56B7-110D5DB50ED0}"/>
              </a:ext>
            </a:extLst>
          </p:cNvPr>
          <p:cNvSpPr txBox="1"/>
          <p:nvPr/>
        </p:nvSpPr>
        <p:spPr>
          <a:xfrm>
            <a:off x="8456023" y="2206491"/>
            <a:ext cx="1494961" cy="369332"/>
          </a:xfrm>
          <a:prstGeom prst="rect">
            <a:avLst/>
          </a:prstGeom>
          <a:noFill/>
        </p:spPr>
        <p:txBody>
          <a:bodyPr wrap="none" rtlCol="0">
            <a:spAutoFit/>
          </a:bodyPr>
          <a:lstStyle/>
          <a:p>
            <a:r>
              <a:rPr lang="en-US" dirty="0"/>
              <a:t>LIDAR sensors</a:t>
            </a:r>
          </a:p>
        </p:txBody>
      </p:sp>
      <p:pic>
        <p:nvPicPr>
          <p:cNvPr id="2054" name="Picture 6" descr="Remote Control Drone Camera in the Clouds - Montmartre, Pa… | Flickr">
            <a:extLst>
              <a:ext uri="{FF2B5EF4-FFF2-40B4-BE49-F238E27FC236}">
                <a16:creationId xmlns:a16="http://schemas.microsoft.com/office/drawing/2014/main" id="{477559A9-37FE-D7D3-667B-6F9FF84B96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72" t="30563" r="11157" b="28539"/>
          <a:stretch/>
        </p:blipFill>
        <p:spPr bwMode="auto">
          <a:xfrm>
            <a:off x="10267424" y="1030555"/>
            <a:ext cx="1924576" cy="10810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A0304F-1A0E-733A-7838-838479BBEB2B}"/>
              </a:ext>
            </a:extLst>
          </p:cNvPr>
          <p:cNvSpPr txBox="1"/>
          <p:nvPr/>
        </p:nvSpPr>
        <p:spPr>
          <a:xfrm>
            <a:off x="10267424" y="2187169"/>
            <a:ext cx="1814985" cy="646331"/>
          </a:xfrm>
          <a:prstGeom prst="rect">
            <a:avLst/>
          </a:prstGeom>
          <a:noFill/>
        </p:spPr>
        <p:txBody>
          <a:bodyPr wrap="square" rtlCol="0">
            <a:spAutoFit/>
          </a:bodyPr>
          <a:lstStyle/>
          <a:p>
            <a:r>
              <a:rPr lang="en-US" dirty="0"/>
              <a:t>Mobile and fixed vision sensors</a:t>
            </a:r>
          </a:p>
        </p:txBody>
      </p:sp>
      <p:pic>
        <p:nvPicPr>
          <p:cNvPr id="2056" name="Picture 8">
            <a:extLst>
              <a:ext uri="{FF2B5EF4-FFF2-40B4-BE49-F238E27FC236}">
                <a16:creationId xmlns:a16="http://schemas.microsoft.com/office/drawing/2014/main" id="{6B9778E5-D5D0-730A-775B-D7BD9F825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2753" y="5007857"/>
            <a:ext cx="1900303" cy="10641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091A95-EEC1-2C7F-7A59-55B820BD8DD3}"/>
              </a:ext>
            </a:extLst>
          </p:cNvPr>
          <p:cNvSpPr txBox="1"/>
          <p:nvPr/>
        </p:nvSpPr>
        <p:spPr>
          <a:xfrm>
            <a:off x="8182753" y="6088774"/>
            <a:ext cx="1821717" cy="369332"/>
          </a:xfrm>
          <a:prstGeom prst="rect">
            <a:avLst/>
          </a:prstGeom>
          <a:noFill/>
        </p:spPr>
        <p:txBody>
          <a:bodyPr wrap="none" rtlCol="0">
            <a:spAutoFit/>
          </a:bodyPr>
          <a:lstStyle/>
          <a:p>
            <a:r>
              <a:rPr lang="en-US" dirty="0"/>
              <a:t>Vibration Sensors</a:t>
            </a:r>
          </a:p>
        </p:txBody>
      </p:sp>
      <p:sp>
        <p:nvSpPr>
          <p:cNvPr id="10" name="TextBox 9">
            <a:extLst>
              <a:ext uri="{FF2B5EF4-FFF2-40B4-BE49-F238E27FC236}">
                <a16:creationId xmlns:a16="http://schemas.microsoft.com/office/drawing/2014/main" id="{83EF0E96-F373-581E-98E4-542FE95B4C07}"/>
              </a:ext>
            </a:extLst>
          </p:cNvPr>
          <p:cNvSpPr txBox="1"/>
          <p:nvPr/>
        </p:nvSpPr>
        <p:spPr>
          <a:xfrm>
            <a:off x="10260692" y="6072027"/>
            <a:ext cx="1619033" cy="369332"/>
          </a:xfrm>
          <a:prstGeom prst="rect">
            <a:avLst/>
          </a:prstGeom>
          <a:noFill/>
        </p:spPr>
        <p:txBody>
          <a:bodyPr wrap="none" rtlCol="0">
            <a:spAutoFit/>
          </a:bodyPr>
          <a:lstStyle/>
          <a:p>
            <a:r>
              <a:rPr lang="en-US" dirty="0"/>
              <a:t>Network Traffic</a:t>
            </a:r>
          </a:p>
        </p:txBody>
      </p:sp>
      <p:pic>
        <p:nvPicPr>
          <p:cNvPr id="2058" name="Picture 10" descr="Schema: Your Website's Secret Weapon | Top Of The List | SEO Marketing">
            <a:extLst>
              <a:ext uri="{FF2B5EF4-FFF2-40B4-BE49-F238E27FC236}">
                <a16:creationId xmlns:a16="http://schemas.microsoft.com/office/drawing/2014/main" id="{2ACA234B-FDE4-B900-4CF6-8607A3130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0759" y="5024604"/>
            <a:ext cx="1640350" cy="1064170"/>
          </a:xfrm>
          <a:prstGeom prst="rect">
            <a:avLst/>
          </a:prstGeom>
          <a:noFill/>
          <a:extLst>
            <a:ext uri="{909E8E84-426E-40DD-AFC4-6F175D3DCCD1}">
              <a14:hiddenFill xmlns:a14="http://schemas.microsoft.com/office/drawing/2010/main">
                <a:solidFill>
                  <a:srgbClr val="FFFFFF"/>
                </a:solidFill>
              </a14:hiddenFill>
            </a:ext>
          </a:extLst>
        </p:spPr>
      </p:pic>
      <p:sp>
        <p:nvSpPr>
          <p:cNvPr id="11" name="Vertical Scroll 10">
            <a:extLst>
              <a:ext uri="{FF2B5EF4-FFF2-40B4-BE49-F238E27FC236}">
                <a16:creationId xmlns:a16="http://schemas.microsoft.com/office/drawing/2014/main" id="{96EFAA1D-E8CD-80C2-559C-B1CE5A1E5380}"/>
              </a:ext>
            </a:extLst>
          </p:cNvPr>
          <p:cNvSpPr/>
          <p:nvPr/>
        </p:nvSpPr>
        <p:spPr>
          <a:xfrm>
            <a:off x="7789821" y="2765053"/>
            <a:ext cx="1729257" cy="1516285"/>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Background Knowledge</a:t>
            </a:r>
          </a:p>
          <a:p>
            <a:pPr algn="ctr"/>
            <a:r>
              <a:rPr lang="en-US" dirty="0"/>
              <a:t>+ Rules</a:t>
            </a:r>
          </a:p>
        </p:txBody>
      </p:sp>
      <p:sp>
        <p:nvSpPr>
          <p:cNvPr id="12" name="Oval 11">
            <a:extLst>
              <a:ext uri="{FF2B5EF4-FFF2-40B4-BE49-F238E27FC236}">
                <a16:creationId xmlns:a16="http://schemas.microsoft.com/office/drawing/2014/main" id="{FD1E4EB9-7754-F492-586A-3B58377F3D3D}"/>
              </a:ext>
            </a:extLst>
          </p:cNvPr>
          <p:cNvSpPr/>
          <p:nvPr/>
        </p:nvSpPr>
        <p:spPr>
          <a:xfrm>
            <a:off x="9771321" y="3081356"/>
            <a:ext cx="2420679" cy="125737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Robust Resource-sensitive Context-aware Decision Making</a:t>
            </a:r>
          </a:p>
        </p:txBody>
      </p:sp>
      <p:cxnSp>
        <p:nvCxnSpPr>
          <p:cNvPr id="14" name="Straight Arrow Connector 13">
            <a:extLst>
              <a:ext uri="{FF2B5EF4-FFF2-40B4-BE49-F238E27FC236}">
                <a16:creationId xmlns:a16="http://schemas.microsoft.com/office/drawing/2014/main" id="{16B3219A-D496-EB79-6A18-719D0A2377D6}"/>
              </a:ext>
            </a:extLst>
          </p:cNvPr>
          <p:cNvCxnSpPr>
            <a:cxnSpLocks/>
            <a:stCxn id="2056" idx="0"/>
            <a:endCxn id="12" idx="3"/>
          </p:cNvCxnSpPr>
          <p:nvPr/>
        </p:nvCxnSpPr>
        <p:spPr>
          <a:xfrm flipV="1">
            <a:off x="9132905" y="4154594"/>
            <a:ext cx="992916" cy="8532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CA9DD384-8D19-0BA9-65E9-656FEF55F53B}"/>
              </a:ext>
            </a:extLst>
          </p:cNvPr>
          <p:cNvCxnSpPr>
            <a:cxnSpLocks/>
            <a:stCxn id="2058" idx="0"/>
            <a:endCxn id="12" idx="4"/>
          </p:cNvCxnSpPr>
          <p:nvPr/>
        </p:nvCxnSpPr>
        <p:spPr>
          <a:xfrm flipH="1" flipV="1">
            <a:off x="10981661" y="4338732"/>
            <a:ext cx="149273" cy="6858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2164207D-A54F-4666-CF35-36957E3719E9}"/>
              </a:ext>
            </a:extLst>
          </p:cNvPr>
          <p:cNvCxnSpPr>
            <a:cxnSpLocks/>
            <a:stCxn id="11" idx="3"/>
            <a:endCxn id="12" idx="2"/>
          </p:cNvCxnSpPr>
          <p:nvPr/>
        </p:nvCxnSpPr>
        <p:spPr>
          <a:xfrm>
            <a:off x="9329542" y="3523196"/>
            <a:ext cx="441779" cy="1868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91A40D7A-3081-E434-0340-8825F6142410}"/>
              </a:ext>
            </a:extLst>
          </p:cNvPr>
          <p:cNvCxnSpPr>
            <a:cxnSpLocks/>
            <a:stCxn id="7" idx="2"/>
            <a:endCxn id="12" idx="1"/>
          </p:cNvCxnSpPr>
          <p:nvPr/>
        </p:nvCxnSpPr>
        <p:spPr>
          <a:xfrm>
            <a:off x="9203504" y="2575823"/>
            <a:ext cx="922317" cy="6896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46CC3313-8668-B5FC-F29A-84A89B3189E0}"/>
              </a:ext>
            </a:extLst>
          </p:cNvPr>
          <p:cNvCxnSpPr>
            <a:cxnSpLocks/>
            <a:stCxn id="8" idx="2"/>
            <a:endCxn id="12" idx="0"/>
          </p:cNvCxnSpPr>
          <p:nvPr/>
        </p:nvCxnSpPr>
        <p:spPr>
          <a:xfrm flipH="1">
            <a:off x="10981661" y="2833500"/>
            <a:ext cx="193256" cy="2478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664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28779"/>
            <a:ext cx="10204315" cy="1325563"/>
          </a:xfrm>
          <a:prstGeom prst="rect">
            <a:avLst/>
          </a:prstGeom>
        </p:spPr>
        <p:txBody>
          <a:bodyPr/>
          <a:lstStyle/>
          <a:p>
            <a:r>
              <a:rPr lang="en-US" b="1" dirty="0">
                <a:latin typeface="+mn-lt"/>
              </a:rPr>
              <a:t>Technical Approach</a:t>
            </a:r>
          </a:p>
        </p:txBody>
      </p:sp>
      <p:sp>
        <p:nvSpPr>
          <p:cNvPr id="3" name="Content Placeholder 2"/>
          <p:cNvSpPr>
            <a:spLocks noGrp="1"/>
          </p:cNvSpPr>
          <p:nvPr>
            <p:ph idx="1"/>
          </p:nvPr>
        </p:nvSpPr>
        <p:spPr>
          <a:xfrm>
            <a:off x="17716" y="1670935"/>
            <a:ext cx="7383648" cy="4819873"/>
          </a:xfrm>
          <a:ln>
            <a:solidFill>
              <a:schemeClr val="tx1"/>
            </a:solidFill>
          </a:ln>
        </p:spPr>
        <p:txBody>
          <a:bodyPr/>
          <a:lstStyle/>
          <a:p>
            <a:r>
              <a:rPr lang="en-US" sz="2200" dirty="0"/>
              <a:t>Combine scalable deep learning for learning over high-dimensional modalities with symbolic reasoning techniques for capturing context (e.g., different vantage points, temporal evolution), improving data-efficiency, making models robust to perturbations, and enabling human-AI interaction </a:t>
            </a:r>
          </a:p>
          <a:p>
            <a:pPr lvl="1"/>
            <a:r>
              <a:rPr lang="en-US" sz="2000" dirty="0"/>
              <a:t>Implement a new learning framework: While traditional machine learning typically relies on purely bottom-up inference from sensors treating each observation as independent uncorrelated input, our neuro-symbolic ML approach interleaves bottom-up inference with top-down predictions from the learned neuro-symbolic context. </a:t>
            </a:r>
          </a:p>
          <a:p>
            <a:pPr lvl="1"/>
            <a:r>
              <a:rPr lang="en-US" sz="2000" dirty="0"/>
              <a:t>Build on tasks in prior BPP on robust learning and address new fundamental theoretical challenges: Integration of symbolic knowledge in machine learning models, resource-sensitive inference, and uncertainty-quantification for neuro-symbolic models. </a:t>
            </a:r>
          </a:p>
        </p:txBody>
      </p:sp>
      <p:sp>
        <p:nvSpPr>
          <p:cNvPr id="6" name="TextBox 5">
            <a:extLst>
              <a:ext uri="{FF2B5EF4-FFF2-40B4-BE49-F238E27FC236}">
                <a16:creationId xmlns:a16="http://schemas.microsoft.com/office/drawing/2014/main" id="{4835BEE3-491F-DC39-C4E9-61C7355E6032}"/>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pic>
        <p:nvPicPr>
          <p:cNvPr id="136" name="Picture 135">
            <a:extLst>
              <a:ext uri="{FF2B5EF4-FFF2-40B4-BE49-F238E27FC236}">
                <a16:creationId xmlns:a16="http://schemas.microsoft.com/office/drawing/2014/main" id="{B2CFFD0C-0B27-F63F-6EC6-7FD533EEE66D}"/>
              </a:ext>
            </a:extLst>
          </p:cNvPr>
          <p:cNvPicPr>
            <a:picLocks noChangeAspect="1"/>
          </p:cNvPicPr>
          <p:nvPr/>
        </p:nvPicPr>
        <p:blipFill>
          <a:blip r:embed="rId2"/>
          <a:stretch>
            <a:fillRect/>
          </a:stretch>
        </p:blipFill>
        <p:spPr>
          <a:xfrm>
            <a:off x="7401364" y="2890038"/>
            <a:ext cx="4862556" cy="3142468"/>
          </a:xfrm>
          <a:prstGeom prst="rect">
            <a:avLst/>
          </a:prstGeom>
        </p:spPr>
      </p:pic>
      <p:sp>
        <p:nvSpPr>
          <p:cNvPr id="138" name="TextBox 137">
            <a:extLst>
              <a:ext uri="{FF2B5EF4-FFF2-40B4-BE49-F238E27FC236}">
                <a16:creationId xmlns:a16="http://schemas.microsoft.com/office/drawing/2014/main" id="{D85C258B-36FB-832A-397A-9340402F1BAD}"/>
              </a:ext>
            </a:extLst>
          </p:cNvPr>
          <p:cNvSpPr txBox="1"/>
          <p:nvPr/>
        </p:nvSpPr>
        <p:spPr>
          <a:xfrm>
            <a:off x="7893245" y="1733920"/>
            <a:ext cx="4153443" cy="646331"/>
          </a:xfrm>
          <a:prstGeom prst="rect">
            <a:avLst/>
          </a:prstGeom>
          <a:noFill/>
        </p:spPr>
        <p:txBody>
          <a:bodyPr wrap="square">
            <a:spAutoFit/>
          </a:bodyPr>
          <a:lstStyle/>
          <a:p>
            <a:r>
              <a:rPr lang="en-US" dirty="0"/>
              <a:t>Neuro-symbolic architecture inspired by Predictive Processing – a theory of mind.</a:t>
            </a:r>
          </a:p>
        </p:txBody>
      </p:sp>
    </p:spTree>
    <p:extLst>
      <p:ext uri="{BB962C8B-B14F-4D97-AF65-F5344CB8AC3E}">
        <p14:creationId xmlns:p14="http://schemas.microsoft.com/office/powerpoint/2010/main" val="2191440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35BEE3-491F-DC39-C4E9-61C7355E6032}"/>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
        <p:nvSpPr>
          <p:cNvPr id="5" name="Content Placeholder 4">
            <a:extLst>
              <a:ext uri="{FF2B5EF4-FFF2-40B4-BE49-F238E27FC236}">
                <a16:creationId xmlns:a16="http://schemas.microsoft.com/office/drawing/2014/main" id="{7AA60685-CF21-FA73-E84C-DE6FA090992C}"/>
              </a:ext>
            </a:extLst>
          </p:cNvPr>
          <p:cNvSpPr>
            <a:spLocks noGrp="1"/>
          </p:cNvSpPr>
          <p:nvPr>
            <p:ph idx="1"/>
          </p:nvPr>
        </p:nvSpPr>
        <p:spPr>
          <a:xfrm>
            <a:off x="223283" y="1006918"/>
            <a:ext cx="6007396" cy="5319454"/>
          </a:xfrm>
        </p:spPr>
        <p:txBody>
          <a:bodyPr/>
          <a:lstStyle/>
          <a:p>
            <a:pPr marL="0" indent="0" algn="ctr">
              <a:buNone/>
            </a:pPr>
            <a:r>
              <a:rPr lang="en-US" sz="2200" dirty="0"/>
              <a:t>Symbolic Reasoning</a:t>
            </a:r>
          </a:p>
          <a:p>
            <a:pPr marL="0" indent="0" algn="ctr">
              <a:buNone/>
            </a:pPr>
            <a:endParaRPr lang="en-US" sz="2200" dirty="0"/>
          </a:p>
          <a:p>
            <a:r>
              <a:rPr lang="en-US" sz="2200" dirty="0"/>
              <a:t>Interpretability</a:t>
            </a:r>
          </a:p>
          <a:p>
            <a:r>
              <a:rPr lang="en-US" sz="2200" dirty="0"/>
              <a:t>Data efficient</a:t>
            </a:r>
          </a:p>
          <a:p>
            <a:r>
              <a:rPr lang="en-US" sz="2200" dirty="0"/>
              <a:t>Structured domain knowledge</a:t>
            </a:r>
          </a:p>
          <a:p>
            <a:r>
              <a:rPr lang="en-US" sz="2200" dirty="0"/>
              <a:t>Verifiable/Guarantees</a:t>
            </a:r>
          </a:p>
          <a:p>
            <a:r>
              <a:rPr lang="en-US" sz="2200" dirty="0"/>
              <a:t>Proof Assistants – symbiotic decision-making</a:t>
            </a:r>
          </a:p>
          <a:p>
            <a:endParaRPr lang="en-US" sz="2200" dirty="0"/>
          </a:p>
          <a:p>
            <a:endParaRPr lang="en-US" sz="2200" dirty="0"/>
          </a:p>
          <a:p>
            <a:r>
              <a:rPr lang="en-US" sz="2200" dirty="0"/>
              <a:t>Decades of work on solvers and search engines</a:t>
            </a:r>
          </a:p>
          <a:p>
            <a:pPr lvl="1"/>
            <a:r>
              <a:rPr lang="en-US" sz="1800" dirty="0"/>
              <a:t>Conflict-driven search : clause-learning, cutting planes</a:t>
            </a:r>
          </a:p>
          <a:p>
            <a:pPr lvl="1"/>
            <a:r>
              <a:rPr lang="en-US" sz="1800" dirty="0"/>
              <a:t>Custom algorithms/heuristics for specific domains/logic fragment</a:t>
            </a:r>
          </a:p>
          <a:p>
            <a:endParaRPr lang="en-US" sz="2200" dirty="0"/>
          </a:p>
          <a:p>
            <a:endParaRPr lang="en-US" sz="2200" dirty="0"/>
          </a:p>
        </p:txBody>
      </p:sp>
      <p:sp>
        <p:nvSpPr>
          <p:cNvPr id="7" name="Content Placeholder 4">
            <a:extLst>
              <a:ext uri="{FF2B5EF4-FFF2-40B4-BE49-F238E27FC236}">
                <a16:creationId xmlns:a16="http://schemas.microsoft.com/office/drawing/2014/main" id="{BA3305D7-D1EA-F761-FBD7-CBD3CC2D5004}"/>
              </a:ext>
            </a:extLst>
          </p:cNvPr>
          <p:cNvSpPr txBox="1">
            <a:spLocks/>
          </p:cNvSpPr>
          <p:nvPr/>
        </p:nvSpPr>
        <p:spPr>
          <a:xfrm>
            <a:off x="6585114" y="1025008"/>
            <a:ext cx="5720317" cy="5319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a:t>Deep Learning</a:t>
            </a:r>
          </a:p>
          <a:p>
            <a:pPr marL="0" indent="0" algn="ctr">
              <a:buFont typeface="Arial" panose="020B0604020202020204" pitchFamily="34" charset="0"/>
              <a:buNone/>
            </a:pPr>
            <a:endParaRPr lang="en-US" sz="2200" dirty="0"/>
          </a:p>
          <a:p>
            <a:r>
              <a:rPr lang="en-US" sz="2200" dirty="0"/>
              <a:t>Flexibility – everything is a tensor.</a:t>
            </a:r>
          </a:p>
          <a:p>
            <a:r>
              <a:rPr lang="en-US" sz="2200" dirty="0"/>
              <a:t>Noisy/messy data</a:t>
            </a:r>
          </a:p>
          <a:p>
            <a:r>
              <a:rPr lang="en-US" sz="2200" dirty="0"/>
              <a:t>Scales extremely well with large data</a:t>
            </a:r>
          </a:p>
          <a:p>
            <a:r>
              <a:rPr lang="en-US" sz="2200" dirty="0"/>
              <a:t>High-dimensional inputs</a:t>
            </a:r>
          </a:p>
          <a:p>
            <a:r>
              <a:rPr lang="en-US" sz="2200" dirty="0"/>
              <a:t>Learning to learn</a:t>
            </a:r>
          </a:p>
          <a:p>
            <a:endParaRPr lang="en-US" sz="2200" dirty="0"/>
          </a:p>
          <a:p>
            <a:endParaRPr lang="en-US" sz="2200" dirty="0"/>
          </a:p>
          <a:p>
            <a:r>
              <a:rPr lang="en-US" sz="2200" dirty="0"/>
              <a:t>Advances in stochastic gradient search</a:t>
            </a:r>
          </a:p>
          <a:p>
            <a:pPr lvl="1"/>
            <a:r>
              <a:rPr lang="en-US" sz="1800" dirty="0"/>
              <a:t>Differentiable representation</a:t>
            </a:r>
          </a:p>
          <a:p>
            <a:pPr lvl="1"/>
            <a:r>
              <a:rPr lang="en-US" sz="1800" dirty="0"/>
              <a:t>Loss function</a:t>
            </a:r>
          </a:p>
          <a:p>
            <a:endParaRPr lang="en-US" sz="2200" dirty="0"/>
          </a:p>
          <a:p>
            <a:pPr marL="0" indent="0" algn="ctr">
              <a:buFont typeface="Arial" panose="020B0604020202020204" pitchFamily="34" charset="0"/>
              <a:buNone/>
            </a:pPr>
            <a:endParaRPr lang="en-US" sz="2200" dirty="0"/>
          </a:p>
        </p:txBody>
      </p:sp>
    </p:spTree>
    <p:extLst>
      <p:ext uri="{BB962C8B-B14F-4D97-AF65-F5344CB8AC3E}">
        <p14:creationId xmlns:p14="http://schemas.microsoft.com/office/powerpoint/2010/main" val="3030879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35BEE3-491F-DC39-C4E9-61C7355E6032}"/>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
        <p:nvSpPr>
          <p:cNvPr id="3" name="Content Placeholder 2">
            <a:extLst>
              <a:ext uri="{FF2B5EF4-FFF2-40B4-BE49-F238E27FC236}">
                <a16:creationId xmlns:a16="http://schemas.microsoft.com/office/drawing/2014/main" id="{4A5D94F8-B424-49B1-EA6F-9B8D4C039010}"/>
              </a:ext>
            </a:extLst>
          </p:cNvPr>
          <p:cNvSpPr>
            <a:spLocks noGrp="1"/>
          </p:cNvSpPr>
          <p:nvPr>
            <p:ph idx="1"/>
          </p:nvPr>
        </p:nvSpPr>
        <p:spPr>
          <a:xfrm>
            <a:off x="116681" y="1043079"/>
            <a:ext cx="11958638" cy="2643096"/>
          </a:xfrm>
        </p:spPr>
        <p:txBody>
          <a:bodyPr/>
          <a:lstStyle/>
          <a:p>
            <a:pPr marL="0" indent="0">
              <a:buNone/>
            </a:pPr>
            <a:r>
              <a:rPr lang="en-US" sz="2200" dirty="0"/>
              <a:t>But can’t foundation models (large language models) already do symbolic reasoning? </a:t>
            </a:r>
          </a:p>
          <a:p>
            <a:r>
              <a:rPr lang="en-US" sz="2200" dirty="0"/>
              <a:t>The computational resource required to do inference on foundation models makes their use in </a:t>
            </a:r>
            <a:r>
              <a:rPr lang="en-US" sz="2200" dirty="0" err="1"/>
              <a:t>IoBTs</a:t>
            </a:r>
            <a:r>
              <a:rPr lang="en-US" sz="2200" dirty="0"/>
              <a:t> currently unrealistic. </a:t>
            </a:r>
          </a:p>
          <a:p>
            <a:r>
              <a:rPr lang="en-US" sz="2200" dirty="0"/>
              <a:t>But even with all the computation resource, they appear to be extremely fragile at reasoning.</a:t>
            </a:r>
          </a:p>
        </p:txBody>
      </p:sp>
      <p:sp>
        <p:nvSpPr>
          <p:cNvPr id="8" name="TextBox 7">
            <a:extLst>
              <a:ext uri="{FF2B5EF4-FFF2-40B4-BE49-F238E27FC236}">
                <a16:creationId xmlns:a16="http://schemas.microsoft.com/office/drawing/2014/main" id="{D6E3DEF3-2222-49B2-06B7-12184C5D7DFC}"/>
              </a:ext>
            </a:extLst>
          </p:cNvPr>
          <p:cNvSpPr txBox="1"/>
          <p:nvPr/>
        </p:nvSpPr>
        <p:spPr>
          <a:xfrm>
            <a:off x="116681" y="6017642"/>
            <a:ext cx="12106275" cy="584775"/>
          </a:xfrm>
          <a:prstGeom prst="rect">
            <a:avLst/>
          </a:prstGeom>
          <a:noFill/>
        </p:spPr>
        <p:txBody>
          <a:bodyPr wrap="square">
            <a:spAutoFit/>
          </a:bodyPr>
          <a:lstStyle/>
          <a:p>
            <a:r>
              <a:rPr lang="en-US" sz="1600" i="0" dirty="0">
                <a:solidFill>
                  <a:srgbClr val="2C3A4A"/>
                </a:solidFill>
                <a:effectLst/>
                <a:latin typeface="Noto Sans" panose="020B0604020202020204" pitchFamily="34" charset="0"/>
              </a:rPr>
              <a:t>Jha et. al. </a:t>
            </a:r>
            <a:r>
              <a:rPr lang="en-US" sz="1600" b="1" i="0" dirty="0">
                <a:solidFill>
                  <a:srgbClr val="2C3A4A"/>
                </a:solidFill>
                <a:effectLst/>
                <a:latin typeface="Noto Sans" panose="020B0604020202020204" pitchFamily="34" charset="0"/>
              </a:rPr>
              <a:t>Responsible Reasoning with Large Language Models and The Impact of Proper Nouns.</a:t>
            </a:r>
            <a:r>
              <a:rPr lang="en-US" sz="1600" b="1" dirty="0">
                <a:solidFill>
                  <a:srgbClr val="2C3A4A"/>
                </a:solidFill>
                <a:latin typeface="Noto Sans" panose="020B0604020202020204" pitchFamily="34" charset="0"/>
              </a:rPr>
              <a:t> </a:t>
            </a:r>
            <a:r>
              <a:rPr lang="en-US" sz="1600" i="0" dirty="0">
                <a:solidFill>
                  <a:srgbClr val="2C3A4A"/>
                </a:solidFill>
                <a:effectLst/>
                <a:latin typeface="Noto Sans" panose="020B0604020202020204" pitchFamily="34" charset="0"/>
              </a:rPr>
              <a:t>Trustworthy and Socially Responsible Machine Learning, 2022</a:t>
            </a:r>
          </a:p>
        </p:txBody>
      </p:sp>
      <p:pic>
        <p:nvPicPr>
          <p:cNvPr id="10" name="Picture 9">
            <a:extLst>
              <a:ext uri="{FF2B5EF4-FFF2-40B4-BE49-F238E27FC236}">
                <a16:creationId xmlns:a16="http://schemas.microsoft.com/office/drawing/2014/main" id="{7F5BC0E6-45A6-FFD5-517B-A03B57027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925" y="2667619"/>
            <a:ext cx="4941888" cy="3312257"/>
          </a:xfrm>
          <a:prstGeom prst="rect">
            <a:avLst/>
          </a:prstGeom>
        </p:spPr>
      </p:pic>
      <p:pic>
        <p:nvPicPr>
          <p:cNvPr id="14" name="Picture 13">
            <a:extLst>
              <a:ext uri="{FF2B5EF4-FFF2-40B4-BE49-F238E27FC236}">
                <a16:creationId xmlns:a16="http://schemas.microsoft.com/office/drawing/2014/main" id="{04FF1FBC-9686-8E8E-2B5E-0EDBD49B2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084" y="2543259"/>
            <a:ext cx="5454296" cy="1771481"/>
          </a:xfrm>
          <a:prstGeom prst="rect">
            <a:avLst/>
          </a:prstGeom>
        </p:spPr>
      </p:pic>
      <p:pic>
        <p:nvPicPr>
          <p:cNvPr id="16" name="Picture 15">
            <a:extLst>
              <a:ext uri="{FF2B5EF4-FFF2-40B4-BE49-F238E27FC236}">
                <a16:creationId xmlns:a16="http://schemas.microsoft.com/office/drawing/2014/main" id="{140104A2-2130-B04D-4E4C-0BEE12BB6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5883" y="4293348"/>
            <a:ext cx="5441497" cy="1766842"/>
          </a:xfrm>
          <a:prstGeom prst="rect">
            <a:avLst/>
          </a:prstGeom>
        </p:spPr>
      </p:pic>
      <p:sp>
        <p:nvSpPr>
          <p:cNvPr id="17" name="TextBox 16">
            <a:extLst>
              <a:ext uri="{FF2B5EF4-FFF2-40B4-BE49-F238E27FC236}">
                <a16:creationId xmlns:a16="http://schemas.microsoft.com/office/drawing/2014/main" id="{D6B83EC9-0941-FF50-1C96-26C142451D28}"/>
              </a:ext>
            </a:extLst>
          </p:cNvPr>
          <p:cNvSpPr txBox="1"/>
          <p:nvPr/>
        </p:nvSpPr>
        <p:spPr>
          <a:xfrm>
            <a:off x="11085778" y="4670914"/>
            <a:ext cx="921278" cy="646331"/>
          </a:xfrm>
          <a:prstGeom prst="rect">
            <a:avLst/>
          </a:prstGeom>
          <a:noFill/>
        </p:spPr>
        <p:txBody>
          <a:bodyPr wrap="none" rtlCol="0">
            <a:spAutoFit/>
          </a:bodyPr>
          <a:lstStyle/>
          <a:p>
            <a:r>
              <a:rPr lang="en-US" dirty="0"/>
              <a:t>5</a:t>
            </a:r>
          </a:p>
          <a:p>
            <a:r>
              <a:rPr lang="en-US" dirty="0"/>
              <a:t>persons</a:t>
            </a:r>
          </a:p>
        </p:txBody>
      </p:sp>
      <p:sp>
        <p:nvSpPr>
          <p:cNvPr id="18" name="TextBox 17">
            <a:extLst>
              <a:ext uri="{FF2B5EF4-FFF2-40B4-BE49-F238E27FC236}">
                <a16:creationId xmlns:a16="http://schemas.microsoft.com/office/drawing/2014/main" id="{F3C5BB5B-36BD-3982-85BF-166A741C07FB}"/>
              </a:ext>
            </a:extLst>
          </p:cNvPr>
          <p:cNvSpPr txBox="1"/>
          <p:nvPr/>
        </p:nvSpPr>
        <p:spPr>
          <a:xfrm>
            <a:off x="11048160" y="3039844"/>
            <a:ext cx="921278" cy="646331"/>
          </a:xfrm>
          <a:prstGeom prst="rect">
            <a:avLst/>
          </a:prstGeom>
          <a:noFill/>
        </p:spPr>
        <p:txBody>
          <a:bodyPr wrap="none" rtlCol="0">
            <a:spAutoFit/>
          </a:bodyPr>
          <a:lstStyle/>
          <a:p>
            <a:r>
              <a:rPr lang="en-US" dirty="0"/>
              <a:t>4</a:t>
            </a:r>
          </a:p>
          <a:p>
            <a:r>
              <a:rPr lang="en-US" dirty="0"/>
              <a:t>persons</a:t>
            </a:r>
          </a:p>
        </p:txBody>
      </p:sp>
    </p:spTree>
    <p:extLst>
      <p:ext uri="{BB962C8B-B14F-4D97-AF65-F5344CB8AC3E}">
        <p14:creationId xmlns:p14="http://schemas.microsoft.com/office/powerpoint/2010/main" val="2620372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35BEE3-491F-DC39-C4E9-61C7355E6032}"/>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
        <p:nvSpPr>
          <p:cNvPr id="3" name="Content Placeholder 2">
            <a:extLst>
              <a:ext uri="{FF2B5EF4-FFF2-40B4-BE49-F238E27FC236}">
                <a16:creationId xmlns:a16="http://schemas.microsoft.com/office/drawing/2014/main" id="{4A5D94F8-B424-49B1-EA6F-9B8D4C039010}"/>
              </a:ext>
            </a:extLst>
          </p:cNvPr>
          <p:cNvSpPr>
            <a:spLocks noGrp="1"/>
          </p:cNvSpPr>
          <p:nvPr>
            <p:ph idx="1"/>
          </p:nvPr>
        </p:nvSpPr>
        <p:spPr>
          <a:xfrm>
            <a:off x="116681" y="900205"/>
            <a:ext cx="11958638" cy="2643096"/>
          </a:xfrm>
        </p:spPr>
        <p:txBody>
          <a:bodyPr/>
          <a:lstStyle/>
          <a:p>
            <a:pPr marL="0" indent="0">
              <a:buNone/>
            </a:pPr>
            <a:r>
              <a:rPr lang="en-US" sz="2200" dirty="0"/>
              <a:t>Neuro-symbolic Learning and Inference is not new. </a:t>
            </a:r>
          </a:p>
          <a:p>
            <a:r>
              <a:rPr lang="en-US" sz="2200" dirty="0" err="1"/>
              <a:t>Towell</a:t>
            </a:r>
            <a:r>
              <a:rPr lang="en-US" sz="2200" dirty="0"/>
              <a:t>, G. G. and J. W. Shavlik (1994). “Knowledge-based artificial neural networks”. In: Artificial intelligence 70.1-2, pp. 119–165. – Based on compiling logical knowledge to neural networks.</a:t>
            </a:r>
          </a:p>
          <a:p>
            <a:r>
              <a:rPr lang="en-US" sz="2200" dirty="0"/>
              <a:t>Most existing Neuro-symbolic Frameworks such as LTNs, </a:t>
            </a:r>
            <a:r>
              <a:rPr lang="en-US" sz="2200" dirty="0" err="1"/>
              <a:t>DeepLogProb</a:t>
            </a:r>
            <a:r>
              <a:rPr lang="en-US" sz="2200" dirty="0"/>
              <a:t>, </a:t>
            </a:r>
            <a:r>
              <a:rPr lang="en-US" sz="2200" dirty="0" err="1"/>
              <a:t>DiffLog</a:t>
            </a:r>
            <a:r>
              <a:rPr lang="en-US" sz="2200" dirty="0"/>
              <a:t> use similar single pass inference.</a:t>
            </a:r>
          </a:p>
        </p:txBody>
      </p:sp>
      <p:sp>
        <p:nvSpPr>
          <p:cNvPr id="2" name="Rectangle 1">
            <a:extLst>
              <a:ext uri="{FF2B5EF4-FFF2-40B4-BE49-F238E27FC236}">
                <a16:creationId xmlns:a16="http://schemas.microsoft.com/office/drawing/2014/main" id="{8E17D787-A53A-6D66-507C-B00D5430A18C}"/>
              </a:ext>
            </a:extLst>
          </p:cNvPr>
          <p:cNvSpPr/>
          <p:nvPr/>
        </p:nvSpPr>
        <p:spPr>
          <a:xfrm>
            <a:off x="857251" y="2843204"/>
            <a:ext cx="2028825" cy="4286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Symbolic</a:t>
            </a:r>
          </a:p>
        </p:txBody>
      </p:sp>
      <p:sp>
        <p:nvSpPr>
          <p:cNvPr id="4" name="Rectangle 3">
            <a:extLst>
              <a:ext uri="{FF2B5EF4-FFF2-40B4-BE49-F238E27FC236}">
                <a16:creationId xmlns:a16="http://schemas.microsoft.com/office/drawing/2014/main" id="{830EC9EA-4F9F-58A1-77C3-995B453BFE41}"/>
              </a:ext>
            </a:extLst>
          </p:cNvPr>
          <p:cNvSpPr/>
          <p:nvPr/>
        </p:nvSpPr>
        <p:spPr>
          <a:xfrm>
            <a:off x="857251" y="3595679"/>
            <a:ext cx="2028825" cy="4286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Neural</a:t>
            </a:r>
          </a:p>
        </p:txBody>
      </p:sp>
      <p:cxnSp>
        <p:nvCxnSpPr>
          <p:cNvPr id="7" name="Straight Arrow Connector 6">
            <a:extLst>
              <a:ext uri="{FF2B5EF4-FFF2-40B4-BE49-F238E27FC236}">
                <a16:creationId xmlns:a16="http://schemas.microsoft.com/office/drawing/2014/main" id="{B05D2A2C-0272-7204-13A8-6234F140875D}"/>
              </a:ext>
            </a:extLst>
          </p:cNvPr>
          <p:cNvCxnSpPr>
            <a:cxnSpLocks/>
            <a:stCxn id="2" idx="3"/>
          </p:cNvCxnSpPr>
          <p:nvPr/>
        </p:nvCxnSpPr>
        <p:spPr>
          <a:xfrm>
            <a:off x="2886076" y="3057517"/>
            <a:ext cx="714374" cy="3976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D917F49E-82D9-07DD-C9A8-2190EBC3D891}"/>
              </a:ext>
            </a:extLst>
          </p:cNvPr>
          <p:cNvCxnSpPr>
            <a:cxnSpLocks/>
            <a:stCxn id="4" idx="3"/>
          </p:cNvCxnSpPr>
          <p:nvPr/>
        </p:nvCxnSpPr>
        <p:spPr>
          <a:xfrm flipV="1">
            <a:off x="2886076" y="3455186"/>
            <a:ext cx="714374" cy="3548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Rectangle 14">
            <a:extLst>
              <a:ext uri="{FF2B5EF4-FFF2-40B4-BE49-F238E27FC236}">
                <a16:creationId xmlns:a16="http://schemas.microsoft.com/office/drawing/2014/main" id="{596DC70C-943F-5996-86E3-0D723CE33107}"/>
              </a:ext>
            </a:extLst>
          </p:cNvPr>
          <p:cNvSpPr/>
          <p:nvPr/>
        </p:nvSpPr>
        <p:spPr>
          <a:xfrm>
            <a:off x="3598070" y="3214679"/>
            <a:ext cx="2145505" cy="428625"/>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Logic Regularization</a:t>
            </a:r>
          </a:p>
        </p:txBody>
      </p:sp>
      <p:cxnSp>
        <p:nvCxnSpPr>
          <p:cNvPr id="19" name="Straight Arrow Connector 18">
            <a:extLst>
              <a:ext uri="{FF2B5EF4-FFF2-40B4-BE49-F238E27FC236}">
                <a16:creationId xmlns:a16="http://schemas.microsoft.com/office/drawing/2014/main" id="{A9457051-CF07-C2C6-5D58-F1086D20CD2F}"/>
              </a:ext>
            </a:extLst>
          </p:cNvPr>
          <p:cNvCxnSpPr>
            <a:cxnSpLocks/>
            <a:stCxn id="15" idx="3"/>
          </p:cNvCxnSpPr>
          <p:nvPr/>
        </p:nvCxnSpPr>
        <p:spPr>
          <a:xfrm>
            <a:off x="5743575" y="3428992"/>
            <a:ext cx="352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8D9EF310-2FF8-ACD5-E3F9-B00B1A41B3F4}"/>
              </a:ext>
            </a:extLst>
          </p:cNvPr>
          <p:cNvSpPr txBox="1"/>
          <p:nvPr/>
        </p:nvSpPr>
        <p:spPr>
          <a:xfrm>
            <a:off x="1188840" y="4132146"/>
            <a:ext cx="4818460" cy="646331"/>
          </a:xfrm>
          <a:prstGeom prst="rect">
            <a:avLst/>
          </a:prstGeom>
          <a:noFill/>
        </p:spPr>
        <p:txBody>
          <a:bodyPr wrap="square">
            <a:spAutoFit/>
          </a:bodyPr>
          <a:lstStyle/>
          <a:p>
            <a:r>
              <a:rPr lang="en-US" b="1" i="0" dirty="0">
                <a:solidFill>
                  <a:srgbClr val="000000"/>
                </a:solidFill>
                <a:effectLst/>
                <a:latin typeface="Droid Sans"/>
              </a:rPr>
              <a:t>Trusted Neural Networks for Safety-Constrained Autonomous Control. </a:t>
            </a:r>
            <a:r>
              <a:rPr lang="en-US" i="0" dirty="0">
                <a:solidFill>
                  <a:srgbClr val="000000"/>
                </a:solidFill>
                <a:effectLst/>
                <a:latin typeface="Droid Sans"/>
              </a:rPr>
              <a:t>Ghosh et. al. </a:t>
            </a:r>
            <a:r>
              <a:rPr lang="en-US" b="1" i="0" dirty="0">
                <a:solidFill>
                  <a:srgbClr val="000000"/>
                </a:solidFill>
                <a:effectLst/>
                <a:latin typeface="Droid Sans"/>
              </a:rPr>
              <a:t>DISE’18</a:t>
            </a:r>
            <a:endParaRPr lang="en-US" b="1" dirty="0"/>
          </a:p>
        </p:txBody>
      </p:sp>
      <p:cxnSp>
        <p:nvCxnSpPr>
          <p:cNvPr id="24" name="Straight Arrow Connector 23">
            <a:extLst>
              <a:ext uri="{FF2B5EF4-FFF2-40B4-BE49-F238E27FC236}">
                <a16:creationId xmlns:a16="http://schemas.microsoft.com/office/drawing/2014/main" id="{28119664-D2E3-AB9F-FA66-A1F789E98EEA}"/>
              </a:ext>
            </a:extLst>
          </p:cNvPr>
          <p:cNvCxnSpPr>
            <a:cxnSpLocks/>
          </p:cNvCxnSpPr>
          <p:nvPr/>
        </p:nvCxnSpPr>
        <p:spPr>
          <a:xfrm>
            <a:off x="504826" y="3095617"/>
            <a:ext cx="352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2A79B6EE-10DE-A651-0424-231E2414B41A}"/>
              </a:ext>
            </a:extLst>
          </p:cNvPr>
          <p:cNvCxnSpPr>
            <a:cxnSpLocks/>
          </p:cNvCxnSpPr>
          <p:nvPr/>
        </p:nvCxnSpPr>
        <p:spPr>
          <a:xfrm>
            <a:off x="504825" y="3809991"/>
            <a:ext cx="352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Rectangle 25">
            <a:extLst>
              <a:ext uri="{FF2B5EF4-FFF2-40B4-BE49-F238E27FC236}">
                <a16:creationId xmlns:a16="http://schemas.microsoft.com/office/drawing/2014/main" id="{6C211F8D-82CB-B51F-62D5-B1E6AB1B80D6}"/>
              </a:ext>
            </a:extLst>
          </p:cNvPr>
          <p:cNvSpPr/>
          <p:nvPr/>
        </p:nvSpPr>
        <p:spPr>
          <a:xfrm>
            <a:off x="3978475" y="4938697"/>
            <a:ext cx="2028825" cy="428625"/>
          </a:xfrm>
          <a:prstGeom prst="rect">
            <a:avLst/>
          </a:prstGeom>
          <a:pattFill prst="solidDmnd">
            <a:fgClr>
              <a:srgbClr val="00B050"/>
            </a:fgClr>
            <a:bgClr>
              <a:schemeClr val="accent1">
                <a:lumMod val="75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Symbolic Compiled</a:t>
            </a:r>
          </a:p>
        </p:txBody>
      </p:sp>
      <p:sp>
        <p:nvSpPr>
          <p:cNvPr id="27" name="Rectangle 26">
            <a:extLst>
              <a:ext uri="{FF2B5EF4-FFF2-40B4-BE49-F238E27FC236}">
                <a16:creationId xmlns:a16="http://schemas.microsoft.com/office/drawing/2014/main" id="{51F09598-6DF5-5B61-EA4A-5F108E62FDC0}"/>
              </a:ext>
            </a:extLst>
          </p:cNvPr>
          <p:cNvSpPr/>
          <p:nvPr/>
        </p:nvSpPr>
        <p:spPr>
          <a:xfrm>
            <a:off x="3978475" y="5691172"/>
            <a:ext cx="2028825" cy="4286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Neural</a:t>
            </a:r>
          </a:p>
        </p:txBody>
      </p:sp>
      <p:cxnSp>
        <p:nvCxnSpPr>
          <p:cNvPr id="28" name="Straight Arrow Connector 27">
            <a:extLst>
              <a:ext uri="{FF2B5EF4-FFF2-40B4-BE49-F238E27FC236}">
                <a16:creationId xmlns:a16="http://schemas.microsoft.com/office/drawing/2014/main" id="{E973D393-B380-D140-6C4A-7A0172832915}"/>
              </a:ext>
            </a:extLst>
          </p:cNvPr>
          <p:cNvCxnSpPr>
            <a:cxnSpLocks/>
          </p:cNvCxnSpPr>
          <p:nvPr/>
        </p:nvCxnSpPr>
        <p:spPr>
          <a:xfrm>
            <a:off x="3626050" y="5191110"/>
            <a:ext cx="352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F22FD334-D5B3-46F1-E499-BF5C6679062E}"/>
              </a:ext>
            </a:extLst>
          </p:cNvPr>
          <p:cNvCxnSpPr>
            <a:cxnSpLocks/>
          </p:cNvCxnSpPr>
          <p:nvPr/>
        </p:nvCxnSpPr>
        <p:spPr>
          <a:xfrm>
            <a:off x="3626049" y="5905484"/>
            <a:ext cx="352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Rectangle 29">
            <a:extLst>
              <a:ext uri="{FF2B5EF4-FFF2-40B4-BE49-F238E27FC236}">
                <a16:creationId xmlns:a16="http://schemas.microsoft.com/office/drawing/2014/main" id="{A743C4B6-40B9-5AB5-DCA3-648635EB4B3B}"/>
              </a:ext>
            </a:extLst>
          </p:cNvPr>
          <p:cNvSpPr/>
          <p:nvPr/>
        </p:nvSpPr>
        <p:spPr>
          <a:xfrm>
            <a:off x="6475215" y="5238734"/>
            <a:ext cx="1119188" cy="428625"/>
          </a:xfrm>
          <a:prstGeom prst="rect">
            <a:avLst/>
          </a:prstGeom>
          <a:pattFill prst="solidDmnd">
            <a:fgClr>
              <a:srgbClr val="00B050"/>
            </a:fgClr>
            <a:bgClr>
              <a:schemeClr val="accent1">
                <a:lumMod val="75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28554B2-C5B6-7AF9-1F49-B9E0FD48F688}"/>
              </a:ext>
            </a:extLst>
          </p:cNvPr>
          <p:cNvSpPr/>
          <p:nvPr/>
        </p:nvSpPr>
        <p:spPr>
          <a:xfrm>
            <a:off x="7952782" y="5238734"/>
            <a:ext cx="969170" cy="4286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a:extLst>
              <a:ext uri="{FF2B5EF4-FFF2-40B4-BE49-F238E27FC236}">
                <a16:creationId xmlns:a16="http://schemas.microsoft.com/office/drawing/2014/main" id="{AB146EDD-AF19-894F-BC93-03AE1E88B177}"/>
              </a:ext>
            </a:extLst>
          </p:cNvPr>
          <p:cNvCxnSpPr>
            <a:cxnSpLocks/>
            <a:stCxn id="26" idx="3"/>
            <a:endCxn id="30" idx="1"/>
          </p:cNvCxnSpPr>
          <p:nvPr/>
        </p:nvCxnSpPr>
        <p:spPr>
          <a:xfrm>
            <a:off x="6007300" y="5153010"/>
            <a:ext cx="467915" cy="3000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67E5485-2BD8-5F85-0841-1C5C4BBA0E1F}"/>
              </a:ext>
            </a:extLst>
          </p:cNvPr>
          <p:cNvCxnSpPr>
            <a:cxnSpLocks/>
            <a:stCxn id="27" idx="3"/>
            <a:endCxn id="30" idx="1"/>
          </p:cNvCxnSpPr>
          <p:nvPr/>
        </p:nvCxnSpPr>
        <p:spPr>
          <a:xfrm flipV="1">
            <a:off x="6007300" y="5453047"/>
            <a:ext cx="467915" cy="452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294B21C6-654C-0860-BEF3-1BB6B023FFA2}"/>
              </a:ext>
            </a:extLst>
          </p:cNvPr>
          <p:cNvCxnSpPr>
            <a:cxnSpLocks/>
            <a:stCxn id="27" idx="3"/>
            <a:endCxn id="31" idx="2"/>
          </p:cNvCxnSpPr>
          <p:nvPr/>
        </p:nvCxnSpPr>
        <p:spPr>
          <a:xfrm flipV="1">
            <a:off x="6007300" y="5667359"/>
            <a:ext cx="2430067" cy="2381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5FA833BA-13B1-1627-ADCB-5B49CD59CAFF}"/>
              </a:ext>
            </a:extLst>
          </p:cNvPr>
          <p:cNvCxnSpPr>
            <a:cxnSpLocks/>
            <a:stCxn id="30" idx="3"/>
            <a:endCxn id="31" idx="1"/>
          </p:cNvCxnSpPr>
          <p:nvPr/>
        </p:nvCxnSpPr>
        <p:spPr>
          <a:xfrm>
            <a:off x="7594403" y="5453047"/>
            <a:ext cx="3583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4" name="Rectangle 43">
            <a:extLst>
              <a:ext uri="{FF2B5EF4-FFF2-40B4-BE49-F238E27FC236}">
                <a16:creationId xmlns:a16="http://schemas.microsoft.com/office/drawing/2014/main" id="{98BE7162-F2E5-2CA6-3803-FE9A2BD3AD0C}"/>
              </a:ext>
            </a:extLst>
          </p:cNvPr>
          <p:cNvSpPr/>
          <p:nvPr/>
        </p:nvSpPr>
        <p:spPr>
          <a:xfrm>
            <a:off x="10385225" y="3623411"/>
            <a:ext cx="1366839" cy="4286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Symbolic</a:t>
            </a:r>
          </a:p>
        </p:txBody>
      </p:sp>
      <p:sp>
        <p:nvSpPr>
          <p:cNvPr id="45" name="Rectangle 44">
            <a:extLst>
              <a:ext uri="{FF2B5EF4-FFF2-40B4-BE49-F238E27FC236}">
                <a16:creationId xmlns:a16="http://schemas.microsoft.com/office/drawing/2014/main" id="{69864B14-6F94-54AA-8329-4895A65406C5}"/>
              </a:ext>
            </a:extLst>
          </p:cNvPr>
          <p:cNvSpPr/>
          <p:nvPr/>
        </p:nvSpPr>
        <p:spPr>
          <a:xfrm>
            <a:off x="6685360" y="3633779"/>
            <a:ext cx="2028825" cy="4286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Neural</a:t>
            </a:r>
          </a:p>
        </p:txBody>
      </p:sp>
      <p:cxnSp>
        <p:nvCxnSpPr>
          <p:cNvPr id="46" name="Straight Arrow Connector 45">
            <a:extLst>
              <a:ext uri="{FF2B5EF4-FFF2-40B4-BE49-F238E27FC236}">
                <a16:creationId xmlns:a16="http://schemas.microsoft.com/office/drawing/2014/main" id="{5BF69336-3B01-86B2-F2E9-2F837CA71E1F}"/>
              </a:ext>
            </a:extLst>
          </p:cNvPr>
          <p:cNvCxnSpPr>
            <a:cxnSpLocks/>
            <a:endCxn id="59" idx="2"/>
          </p:cNvCxnSpPr>
          <p:nvPr/>
        </p:nvCxnSpPr>
        <p:spPr>
          <a:xfrm flipV="1">
            <a:off x="10672761" y="3309929"/>
            <a:ext cx="1" cy="3226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B34DDC64-3C9C-C983-1EAF-1F714DD0C436}"/>
              </a:ext>
            </a:extLst>
          </p:cNvPr>
          <p:cNvCxnSpPr>
            <a:cxnSpLocks/>
            <a:stCxn id="45" idx="3"/>
            <a:endCxn id="48" idx="1"/>
          </p:cNvCxnSpPr>
          <p:nvPr/>
        </p:nvCxnSpPr>
        <p:spPr>
          <a:xfrm flipV="1">
            <a:off x="8714185" y="3837724"/>
            <a:ext cx="425648" cy="103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8" name="Rectangle 47">
            <a:extLst>
              <a:ext uri="{FF2B5EF4-FFF2-40B4-BE49-F238E27FC236}">
                <a16:creationId xmlns:a16="http://schemas.microsoft.com/office/drawing/2014/main" id="{FC295EB1-8E40-CE7C-6EFA-5962EBD1BC05}"/>
              </a:ext>
            </a:extLst>
          </p:cNvPr>
          <p:cNvSpPr/>
          <p:nvPr/>
        </p:nvSpPr>
        <p:spPr>
          <a:xfrm>
            <a:off x="9139833" y="3623411"/>
            <a:ext cx="1032271" cy="428625"/>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Distill</a:t>
            </a:r>
          </a:p>
        </p:txBody>
      </p:sp>
      <p:cxnSp>
        <p:nvCxnSpPr>
          <p:cNvPr id="49" name="Straight Arrow Connector 48">
            <a:extLst>
              <a:ext uri="{FF2B5EF4-FFF2-40B4-BE49-F238E27FC236}">
                <a16:creationId xmlns:a16="http://schemas.microsoft.com/office/drawing/2014/main" id="{4D7714F1-8E5F-0DEC-20BE-0CEAF53B1087}"/>
              </a:ext>
            </a:extLst>
          </p:cNvPr>
          <p:cNvCxnSpPr>
            <a:cxnSpLocks/>
            <a:stCxn id="48" idx="3"/>
            <a:endCxn id="44" idx="1"/>
          </p:cNvCxnSpPr>
          <p:nvPr/>
        </p:nvCxnSpPr>
        <p:spPr>
          <a:xfrm>
            <a:off x="10172104" y="3837724"/>
            <a:ext cx="21312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FA5C3373-8ED1-E6BD-E8AF-8B377DBF6BD3}"/>
              </a:ext>
            </a:extLst>
          </p:cNvPr>
          <p:cNvCxnSpPr>
            <a:cxnSpLocks/>
          </p:cNvCxnSpPr>
          <p:nvPr/>
        </p:nvCxnSpPr>
        <p:spPr>
          <a:xfrm>
            <a:off x="11687174" y="3057516"/>
            <a:ext cx="352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4564D622-3D77-B5D1-9A77-A3D58C4ABE4C}"/>
              </a:ext>
            </a:extLst>
          </p:cNvPr>
          <p:cNvCxnSpPr>
            <a:cxnSpLocks/>
          </p:cNvCxnSpPr>
          <p:nvPr/>
        </p:nvCxnSpPr>
        <p:spPr>
          <a:xfrm>
            <a:off x="6332934" y="3848091"/>
            <a:ext cx="352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9" name="Rectangle 58">
            <a:extLst>
              <a:ext uri="{FF2B5EF4-FFF2-40B4-BE49-F238E27FC236}">
                <a16:creationId xmlns:a16="http://schemas.microsoft.com/office/drawing/2014/main" id="{4B1C6373-6A5A-566B-F2D4-6A50DB30B3B6}"/>
              </a:ext>
            </a:extLst>
          </p:cNvPr>
          <p:cNvSpPr/>
          <p:nvPr/>
        </p:nvSpPr>
        <p:spPr>
          <a:xfrm>
            <a:off x="9658349" y="2881304"/>
            <a:ext cx="2028825" cy="4286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Symbolic</a:t>
            </a:r>
          </a:p>
        </p:txBody>
      </p:sp>
      <p:sp>
        <p:nvSpPr>
          <p:cNvPr id="63" name="TextBox 62">
            <a:extLst>
              <a:ext uri="{FF2B5EF4-FFF2-40B4-BE49-F238E27FC236}">
                <a16:creationId xmlns:a16="http://schemas.microsoft.com/office/drawing/2014/main" id="{51E9C9FD-3EFF-B80F-6B5C-286F38285FB4}"/>
              </a:ext>
            </a:extLst>
          </p:cNvPr>
          <p:cNvSpPr txBox="1"/>
          <p:nvPr/>
        </p:nvSpPr>
        <p:spPr>
          <a:xfrm>
            <a:off x="6858596" y="4136889"/>
            <a:ext cx="6165056" cy="646331"/>
          </a:xfrm>
          <a:prstGeom prst="rect">
            <a:avLst/>
          </a:prstGeom>
          <a:noFill/>
        </p:spPr>
        <p:txBody>
          <a:bodyPr wrap="square">
            <a:spAutoFit/>
          </a:bodyPr>
          <a:lstStyle/>
          <a:p>
            <a:r>
              <a:rPr lang="en-US" b="1" i="0" dirty="0">
                <a:solidFill>
                  <a:srgbClr val="000000"/>
                </a:solidFill>
                <a:effectLst/>
                <a:latin typeface="Droid Sans"/>
              </a:rPr>
              <a:t>Learning Task Specifications from Demonstrations.</a:t>
            </a:r>
            <a:br>
              <a:rPr lang="en-US" dirty="0"/>
            </a:br>
            <a:r>
              <a:rPr lang="en-US" b="0" i="0" dirty="0">
                <a:solidFill>
                  <a:srgbClr val="000000"/>
                </a:solidFill>
                <a:effectLst/>
                <a:latin typeface="Droid Sans"/>
              </a:rPr>
              <a:t>Vazquez et. al. </a:t>
            </a:r>
            <a:r>
              <a:rPr lang="en-US" b="1" i="0" dirty="0" err="1">
                <a:solidFill>
                  <a:srgbClr val="000000"/>
                </a:solidFill>
                <a:effectLst/>
                <a:latin typeface="Droid Sans"/>
              </a:rPr>
              <a:t>NeurIPS</a:t>
            </a:r>
            <a:r>
              <a:rPr lang="en-US" b="1" dirty="0">
                <a:solidFill>
                  <a:srgbClr val="000000"/>
                </a:solidFill>
                <a:latin typeface="Droid Sans"/>
              </a:rPr>
              <a:t>,</a:t>
            </a:r>
            <a:r>
              <a:rPr lang="en-US" b="1" i="0" dirty="0">
                <a:solidFill>
                  <a:srgbClr val="000000"/>
                </a:solidFill>
                <a:effectLst/>
                <a:latin typeface="Droid Sans"/>
              </a:rPr>
              <a:t> 2018</a:t>
            </a:r>
            <a:endParaRPr lang="en-US" b="1" dirty="0"/>
          </a:p>
        </p:txBody>
      </p:sp>
      <p:sp>
        <p:nvSpPr>
          <p:cNvPr id="64" name="TextBox 63">
            <a:extLst>
              <a:ext uri="{FF2B5EF4-FFF2-40B4-BE49-F238E27FC236}">
                <a16:creationId xmlns:a16="http://schemas.microsoft.com/office/drawing/2014/main" id="{313A3C90-BC98-9432-8045-A1D7CFDA58D5}"/>
              </a:ext>
            </a:extLst>
          </p:cNvPr>
          <p:cNvSpPr txBox="1"/>
          <p:nvPr/>
        </p:nvSpPr>
        <p:spPr>
          <a:xfrm>
            <a:off x="6241257" y="5883880"/>
            <a:ext cx="6165056" cy="646331"/>
          </a:xfrm>
          <a:prstGeom prst="rect">
            <a:avLst/>
          </a:prstGeom>
          <a:noFill/>
        </p:spPr>
        <p:txBody>
          <a:bodyPr wrap="square">
            <a:spAutoFit/>
          </a:bodyPr>
          <a:lstStyle/>
          <a:p>
            <a:r>
              <a:rPr lang="en-US" b="1" i="0" dirty="0">
                <a:solidFill>
                  <a:srgbClr val="000000"/>
                </a:solidFill>
                <a:effectLst/>
                <a:latin typeface="Droid Sans"/>
              </a:rPr>
              <a:t>Logic Tensor Networks.</a:t>
            </a:r>
            <a:br>
              <a:rPr lang="en-US" dirty="0"/>
            </a:br>
            <a:r>
              <a:rPr lang="en-US" dirty="0" err="1"/>
              <a:t>Badreddine</a:t>
            </a:r>
            <a:r>
              <a:rPr lang="en-US" b="0" i="0" dirty="0">
                <a:solidFill>
                  <a:srgbClr val="000000"/>
                </a:solidFill>
                <a:effectLst/>
                <a:latin typeface="Droid Sans"/>
              </a:rPr>
              <a:t> et. al. </a:t>
            </a:r>
            <a:r>
              <a:rPr lang="en-US" b="1" dirty="0">
                <a:solidFill>
                  <a:srgbClr val="000000"/>
                </a:solidFill>
                <a:latin typeface="Droid Sans"/>
              </a:rPr>
              <a:t>AI,</a:t>
            </a:r>
            <a:r>
              <a:rPr lang="en-US" b="1" i="0" dirty="0">
                <a:solidFill>
                  <a:srgbClr val="000000"/>
                </a:solidFill>
                <a:effectLst/>
                <a:latin typeface="Droid Sans"/>
              </a:rPr>
              <a:t> 2022</a:t>
            </a:r>
            <a:endParaRPr lang="en-US" b="1" dirty="0"/>
          </a:p>
        </p:txBody>
      </p:sp>
    </p:spTree>
    <p:extLst>
      <p:ext uri="{BB962C8B-B14F-4D97-AF65-F5344CB8AC3E}">
        <p14:creationId xmlns:p14="http://schemas.microsoft.com/office/powerpoint/2010/main" val="1196277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35BEE3-491F-DC39-C4E9-61C7355E6032}"/>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
        <p:nvSpPr>
          <p:cNvPr id="3" name="Content Placeholder 2">
            <a:extLst>
              <a:ext uri="{FF2B5EF4-FFF2-40B4-BE49-F238E27FC236}">
                <a16:creationId xmlns:a16="http://schemas.microsoft.com/office/drawing/2014/main" id="{4A5D94F8-B424-49B1-EA6F-9B8D4C039010}"/>
              </a:ext>
            </a:extLst>
          </p:cNvPr>
          <p:cNvSpPr>
            <a:spLocks noGrp="1"/>
          </p:cNvSpPr>
          <p:nvPr>
            <p:ph idx="1"/>
          </p:nvPr>
        </p:nvSpPr>
        <p:spPr>
          <a:xfrm>
            <a:off x="116681" y="900205"/>
            <a:ext cx="11958638" cy="2643096"/>
          </a:xfrm>
        </p:spPr>
        <p:txBody>
          <a:bodyPr/>
          <a:lstStyle/>
          <a:p>
            <a:pPr marL="0" indent="0">
              <a:buNone/>
            </a:pPr>
            <a:r>
              <a:rPr lang="en-US" sz="2200" dirty="0"/>
              <a:t>Neuro-symbolic Learning and Inference is not new. </a:t>
            </a:r>
          </a:p>
          <a:p>
            <a:r>
              <a:rPr lang="en-US" sz="2200" dirty="0"/>
              <a:t>Most existing Neuro-symbolic Frameworks such as LTNs, </a:t>
            </a:r>
            <a:r>
              <a:rPr lang="en-US" sz="2200" dirty="0" err="1"/>
              <a:t>DeepLogProb</a:t>
            </a:r>
            <a:r>
              <a:rPr lang="en-US" sz="2200" dirty="0"/>
              <a:t>, </a:t>
            </a:r>
            <a:r>
              <a:rPr lang="en-US" sz="2200" dirty="0" err="1"/>
              <a:t>DiffLog</a:t>
            </a:r>
            <a:r>
              <a:rPr lang="en-US" sz="2200" dirty="0"/>
              <a:t> use similar single pass inference.</a:t>
            </a:r>
          </a:p>
        </p:txBody>
      </p:sp>
      <p:sp>
        <p:nvSpPr>
          <p:cNvPr id="5" name="Rectangle 4">
            <a:extLst>
              <a:ext uri="{FF2B5EF4-FFF2-40B4-BE49-F238E27FC236}">
                <a16:creationId xmlns:a16="http://schemas.microsoft.com/office/drawing/2014/main" id="{6A196385-F00A-9FFF-F24A-BE51DD03A119}"/>
              </a:ext>
            </a:extLst>
          </p:cNvPr>
          <p:cNvSpPr/>
          <p:nvPr/>
        </p:nvSpPr>
        <p:spPr>
          <a:xfrm>
            <a:off x="3335538" y="1837486"/>
            <a:ext cx="2028825" cy="428625"/>
          </a:xfrm>
          <a:prstGeom prst="rect">
            <a:avLst/>
          </a:prstGeom>
          <a:pattFill prst="solidDmnd">
            <a:fgClr>
              <a:srgbClr val="00B050"/>
            </a:fgClr>
            <a:bgClr>
              <a:schemeClr val="accent1">
                <a:lumMod val="75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Symbolic Compiled</a:t>
            </a:r>
          </a:p>
        </p:txBody>
      </p:sp>
      <p:sp>
        <p:nvSpPr>
          <p:cNvPr id="8" name="Rectangle 7">
            <a:extLst>
              <a:ext uri="{FF2B5EF4-FFF2-40B4-BE49-F238E27FC236}">
                <a16:creationId xmlns:a16="http://schemas.microsoft.com/office/drawing/2014/main" id="{2C1F3A3B-A6BF-0B75-0C86-A88C307CECA4}"/>
              </a:ext>
            </a:extLst>
          </p:cNvPr>
          <p:cNvSpPr/>
          <p:nvPr/>
        </p:nvSpPr>
        <p:spPr>
          <a:xfrm>
            <a:off x="3335538" y="2589961"/>
            <a:ext cx="2028825" cy="4286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Neural</a:t>
            </a:r>
          </a:p>
        </p:txBody>
      </p:sp>
      <p:cxnSp>
        <p:nvCxnSpPr>
          <p:cNvPr id="10" name="Straight Arrow Connector 9">
            <a:extLst>
              <a:ext uri="{FF2B5EF4-FFF2-40B4-BE49-F238E27FC236}">
                <a16:creationId xmlns:a16="http://schemas.microsoft.com/office/drawing/2014/main" id="{AB80D0FF-E90D-F761-0749-B2DF11B60435}"/>
              </a:ext>
            </a:extLst>
          </p:cNvPr>
          <p:cNvCxnSpPr>
            <a:cxnSpLocks/>
          </p:cNvCxnSpPr>
          <p:nvPr/>
        </p:nvCxnSpPr>
        <p:spPr>
          <a:xfrm>
            <a:off x="2983113" y="2089899"/>
            <a:ext cx="352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46ACC54D-D12C-3647-74BC-5F447414C37A}"/>
              </a:ext>
            </a:extLst>
          </p:cNvPr>
          <p:cNvCxnSpPr>
            <a:cxnSpLocks/>
          </p:cNvCxnSpPr>
          <p:nvPr/>
        </p:nvCxnSpPr>
        <p:spPr>
          <a:xfrm>
            <a:off x="2983112" y="2804273"/>
            <a:ext cx="352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Rectangle 11">
            <a:extLst>
              <a:ext uri="{FF2B5EF4-FFF2-40B4-BE49-F238E27FC236}">
                <a16:creationId xmlns:a16="http://schemas.microsoft.com/office/drawing/2014/main" id="{93602972-1C4E-9520-F654-36E2F83D6BAC}"/>
              </a:ext>
            </a:extLst>
          </p:cNvPr>
          <p:cNvSpPr/>
          <p:nvPr/>
        </p:nvSpPr>
        <p:spPr>
          <a:xfrm>
            <a:off x="5832278" y="2137523"/>
            <a:ext cx="1119188" cy="428625"/>
          </a:xfrm>
          <a:prstGeom prst="rect">
            <a:avLst/>
          </a:prstGeom>
          <a:pattFill prst="solidDmnd">
            <a:fgClr>
              <a:srgbClr val="00B050"/>
            </a:fgClr>
            <a:bgClr>
              <a:schemeClr val="accent1">
                <a:lumMod val="75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FC5766B-06B0-E114-942A-FCABBCDF83BE}"/>
              </a:ext>
            </a:extLst>
          </p:cNvPr>
          <p:cNvSpPr/>
          <p:nvPr/>
        </p:nvSpPr>
        <p:spPr>
          <a:xfrm>
            <a:off x="7309845" y="2137523"/>
            <a:ext cx="969170" cy="4286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F8E2E526-1FA0-C587-E25A-07ECF6325B9C}"/>
              </a:ext>
            </a:extLst>
          </p:cNvPr>
          <p:cNvCxnSpPr>
            <a:cxnSpLocks/>
            <a:stCxn id="5" idx="3"/>
            <a:endCxn id="12" idx="1"/>
          </p:cNvCxnSpPr>
          <p:nvPr/>
        </p:nvCxnSpPr>
        <p:spPr>
          <a:xfrm>
            <a:off x="5364363" y="2051799"/>
            <a:ext cx="467915" cy="3000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B50B42B1-4571-B824-05BA-66F12D073AC5}"/>
              </a:ext>
            </a:extLst>
          </p:cNvPr>
          <p:cNvCxnSpPr>
            <a:cxnSpLocks/>
            <a:stCxn id="8" idx="3"/>
            <a:endCxn id="12" idx="1"/>
          </p:cNvCxnSpPr>
          <p:nvPr/>
        </p:nvCxnSpPr>
        <p:spPr>
          <a:xfrm flipV="1">
            <a:off x="5364363" y="2351836"/>
            <a:ext cx="467915" cy="452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AC0608AD-F39C-9CDD-FCE5-9C9C0BE3F1C2}"/>
              </a:ext>
            </a:extLst>
          </p:cNvPr>
          <p:cNvCxnSpPr>
            <a:cxnSpLocks/>
            <a:stCxn id="8" idx="3"/>
            <a:endCxn id="13" idx="2"/>
          </p:cNvCxnSpPr>
          <p:nvPr/>
        </p:nvCxnSpPr>
        <p:spPr>
          <a:xfrm flipV="1">
            <a:off x="5364363" y="2566148"/>
            <a:ext cx="2430067" cy="2381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D598BDEE-75D3-011B-3DEF-917AB0C9B69E}"/>
              </a:ext>
            </a:extLst>
          </p:cNvPr>
          <p:cNvCxnSpPr>
            <a:cxnSpLocks/>
            <a:stCxn id="12" idx="3"/>
            <a:endCxn id="13" idx="1"/>
          </p:cNvCxnSpPr>
          <p:nvPr/>
        </p:nvCxnSpPr>
        <p:spPr>
          <a:xfrm>
            <a:off x="6951466" y="2351836"/>
            <a:ext cx="3583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Oval 20">
            <a:extLst>
              <a:ext uri="{FF2B5EF4-FFF2-40B4-BE49-F238E27FC236}">
                <a16:creationId xmlns:a16="http://schemas.microsoft.com/office/drawing/2014/main" id="{FC4C00E4-5BF7-5980-3320-166CE731D409}"/>
              </a:ext>
            </a:extLst>
          </p:cNvPr>
          <p:cNvSpPr/>
          <p:nvPr/>
        </p:nvSpPr>
        <p:spPr>
          <a:xfrm>
            <a:off x="2847298" y="3217965"/>
            <a:ext cx="4529469" cy="2147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20A57F-3B7E-E552-4CAF-AC58EEB42464}"/>
              </a:ext>
            </a:extLst>
          </p:cNvPr>
          <p:cNvSpPr/>
          <p:nvPr/>
        </p:nvSpPr>
        <p:spPr>
          <a:xfrm>
            <a:off x="4686731" y="3217965"/>
            <a:ext cx="4529469" cy="2147776"/>
          </a:xfrm>
          <a:prstGeom prst="ellipse">
            <a:avLst/>
          </a:prstGeom>
          <a:solidFill>
            <a:schemeClr val="accent6">
              <a:lumMod val="20000"/>
              <a:lumOff val="8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C0383491-6002-80F7-1E5D-542B07AC0AB4}"/>
              </a:ext>
            </a:extLst>
          </p:cNvPr>
          <p:cNvSpPr/>
          <p:nvPr/>
        </p:nvSpPr>
        <p:spPr>
          <a:xfrm>
            <a:off x="5629483" y="3532289"/>
            <a:ext cx="1100138" cy="150018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6BFDDB77-9368-4D38-2F48-75355A72387E}"/>
              </a:ext>
            </a:extLst>
          </p:cNvPr>
          <p:cNvCxnSpPr>
            <a:cxnSpLocks/>
          </p:cNvCxnSpPr>
          <p:nvPr/>
        </p:nvCxnSpPr>
        <p:spPr>
          <a:xfrm flipV="1">
            <a:off x="2114758" y="4703864"/>
            <a:ext cx="1200150" cy="10478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C00EF524-30BC-8B55-A8C9-13660B0809C7}"/>
              </a:ext>
            </a:extLst>
          </p:cNvPr>
          <p:cNvSpPr txBox="1"/>
          <p:nvPr/>
        </p:nvSpPr>
        <p:spPr>
          <a:xfrm>
            <a:off x="953738" y="5918302"/>
            <a:ext cx="1907061" cy="369332"/>
          </a:xfrm>
          <a:prstGeom prst="rect">
            <a:avLst/>
          </a:prstGeom>
          <a:noFill/>
        </p:spPr>
        <p:txBody>
          <a:bodyPr wrap="none" rtlCol="0">
            <a:spAutoFit/>
          </a:bodyPr>
          <a:lstStyle/>
          <a:p>
            <a:r>
              <a:rPr lang="en-US" dirty="0"/>
              <a:t>Symbolic methods</a:t>
            </a:r>
          </a:p>
        </p:txBody>
      </p:sp>
      <p:sp>
        <p:nvSpPr>
          <p:cNvPr id="37" name="TextBox 36">
            <a:extLst>
              <a:ext uri="{FF2B5EF4-FFF2-40B4-BE49-F238E27FC236}">
                <a16:creationId xmlns:a16="http://schemas.microsoft.com/office/drawing/2014/main" id="{7C7FB10F-4F82-3451-451A-DA041C7E0720}"/>
              </a:ext>
            </a:extLst>
          </p:cNvPr>
          <p:cNvSpPr txBox="1"/>
          <p:nvPr/>
        </p:nvSpPr>
        <p:spPr>
          <a:xfrm>
            <a:off x="8797552" y="5719479"/>
            <a:ext cx="1542410" cy="369332"/>
          </a:xfrm>
          <a:prstGeom prst="rect">
            <a:avLst/>
          </a:prstGeom>
          <a:noFill/>
        </p:spPr>
        <p:txBody>
          <a:bodyPr wrap="none" rtlCol="0">
            <a:spAutoFit/>
          </a:bodyPr>
          <a:lstStyle/>
          <a:p>
            <a:r>
              <a:rPr lang="en-US" dirty="0"/>
              <a:t>Deep Learning</a:t>
            </a:r>
          </a:p>
        </p:txBody>
      </p:sp>
      <p:cxnSp>
        <p:nvCxnSpPr>
          <p:cNvPr id="39" name="Straight Arrow Connector 38">
            <a:extLst>
              <a:ext uri="{FF2B5EF4-FFF2-40B4-BE49-F238E27FC236}">
                <a16:creationId xmlns:a16="http://schemas.microsoft.com/office/drawing/2014/main" id="{23F7A801-777B-8C3A-D088-2F0BA0D6D40C}"/>
              </a:ext>
            </a:extLst>
          </p:cNvPr>
          <p:cNvCxnSpPr>
            <a:cxnSpLocks/>
            <a:stCxn id="37" idx="0"/>
          </p:cNvCxnSpPr>
          <p:nvPr/>
        </p:nvCxnSpPr>
        <p:spPr>
          <a:xfrm flipH="1" flipV="1">
            <a:off x="8515558" y="4831249"/>
            <a:ext cx="1053199" cy="8882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147260A1-8B80-A7DD-475F-A97259C35A41}"/>
              </a:ext>
            </a:extLst>
          </p:cNvPr>
          <p:cNvCxnSpPr>
            <a:cxnSpLocks/>
          </p:cNvCxnSpPr>
          <p:nvPr/>
        </p:nvCxnSpPr>
        <p:spPr>
          <a:xfrm flipV="1">
            <a:off x="6179552" y="4703864"/>
            <a:ext cx="0" cy="13849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1291D6C1-64B5-5143-AFF6-A7D058342EFC}"/>
              </a:ext>
            </a:extLst>
          </p:cNvPr>
          <p:cNvSpPr txBox="1"/>
          <p:nvPr/>
        </p:nvSpPr>
        <p:spPr>
          <a:xfrm>
            <a:off x="4221043" y="6167984"/>
            <a:ext cx="4576509" cy="369332"/>
          </a:xfrm>
          <a:prstGeom prst="rect">
            <a:avLst/>
          </a:prstGeom>
          <a:noFill/>
        </p:spPr>
        <p:txBody>
          <a:bodyPr wrap="none" rtlCol="0">
            <a:spAutoFit/>
          </a:bodyPr>
          <a:lstStyle/>
          <a:p>
            <a:r>
              <a:rPr lang="en-US" dirty="0"/>
              <a:t>Single-pass Compilation-based Neuro-symbolic</a:t>
            </a:r>
          </a:p>
        </p:txBody>
      </p:sp>
    </p:spTree>
    <p:extLst>
      <p:ext uri="{BB962C8B-B14F-4D97-AF65-F5344CB8AC3E}">
        <p14:creationId xmlns:p14="http://schemas.microsoft.com/office/powerpoint/2010/main" val="2198586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29630E-9609-DD06-4A44-9793C2C9D963}"/>
              </a:ext>
            </a:extLst>
          </p:cNvPr>
          <p:cNvSpPr>
            <a:spLocks noGrp="1"/>
          </p:cNvSpPr>
          <p:nvPr>
            <p:ph type="sldNum" sz="quarter" idx="11"/>
          </p:nvPr>
        </p:nvSpPr>
        <p:spPr/>
        <p:txBody>
          <a:bodyPr/>
          <a:lstStyle/>
          <a:p>
            <a:pPr>
              <a:defRPr/>
            </a:pPr>
            <a:endParaRPr lang="en-US" dirty="0"/>
          </a:p>
        </p:txBody>
      </p:sp>
      <p:sp>
        <p:nvSpPr>
          <p:cNvPr id="9" name="TextBox 8">
            <a:extLst>
              <a:ext uri="{FF2B5EF4-FFF2-40B4-BE49-F238E27FC236}">
                <a16:creationId xmlns:a16="http://schemas.microsoft.com/office/drawing/2014/main" id="{9E09E99E-F01F-93E3-CA01-6F0ED7552A1C}"/>
              </a:ext>
            </a:extLst>
          </p:cNvPr>
          <p:cNvSpPr txBox="1"/>
          <p:nvPr/>
        </p:nvSpPr>
        <p:spPr>
          <a:xfrm>
            <a:off x="347559" y="1003327"/>
            <a:ext cx="11213264" cy="1446550"/>
          </a:xfrm>
          <a:prstGeom prst="rect">
            <a:avLst/>
          </a:prstGeom>
          <a:noFill/>
        </p:spPr>
        <p:txBody>
          <a:bodyPr wrap="square">
            <a:spAutoFit/>
          </a:bodyPr>
          <a:lstStyle/>
          <a:p>
            <a:r>
              <a:rPr lang="en-US" sz="2200" dirty="0">
                <a:latin typeface="Calibri" panose="020F0502020204030204" pitchFamily="34" charset="0"/>
                <a:cs typeface="Calibri" panose="020F0502020204030204" pitchFamily="34" charset="0"/>
              </a:rPr>
              <a:t>A multi-layered neuro-symbolic architecture inspired by </a:t>
            </a:r>
            <a:r>
              <a:rPr lang="en-US" sz="2200" b="1" dirty="0">
                <a:latin typeface="Calibri" panose="020F0502020204030204" pitchFamily="34" charset="0"/>
                <a:cs typeface="Calibri" panose="020F0502020204030204" pitchFamily="34" charset="0"/>
              </a:rPr>
              <a:t>Predictive Processing (PP) and Dual Process Theory - a theory of mind</a:t>
            </a:r>
            <a:r>
              <a:rPr lang="en-US" sz="2200" dirty="0">
                <a:latin typeface="Calibri" panose="020F0502020204030204" pitchFamily="34" charset="0"/>
                <a:cs typeface="Calibri" panose="020F0502020204030204" pitchFamily="34" charset="0"/>
              </a:rPr>
              <a:t>, will enable context-aware data-efficient robust ML models with tight integration between symbolic reasoning and deep learning that can be tailored to resource constraints on an </a:t>
            </a:r>
            <a:r>
              <a:rPr lang="en-US" sz="2200" dirty="0" err="1">
                <a:latin typeface="Calibri" panose="020F0502020204030204" pitchFamily="34" charset="0"/>
                <a:cs typeface="Calibri" panose="020F0502020204030204" pitchFamily="34" charset="0"/>
              </a:rPr>
              <a:t>IoBT</a:t>
            </a:r>
            <a:r>
              <a:rPr lang="en-US" sz="2200" dirty="0">
                <a:latin typeface="Calibri" panose="020F0502020204030204" pitchFamily="34" charset="0"/>
                <a:cs typeface="Calibri" panose="020F0502020204030204" pitchFamily="34" charset="0"/>
              </a:rPr>
              <a:t> node and the needs for specific task and modality.</a:t>
            </a:r>
          </a:p>
        </p:txBody>
      </p:sp>
      <p:sp>
        <p:nvSpPr>
          <p:cNvPr id="11" name="TextBox 10">
            <a:extLst>
              <a:ext uri="{FF2B5EF4-FFF2-40B4-BE49-F238E27FC236}">
                <a16:creationId xmlns:a16="http://schemas.microsoft.com/office/drawing/2014/main" id="{3D9E6DBA-B233-F74A-9700-D99433FD26F4}"/>
              </a:ext>
            </a:extLst>
          </p:cNvPr>
          <p:cNvSpPr txBox="1"/>
          <p:nvPr/>
        </p:nvSpPr>
        <p:spPr>
          <a:xfrm>
            <a:off x="372760" y="5517792"/>
            <a:ext cx="10704754" cy="1077218"/>
          </a:xfrm>
          <a:prstGeom prst="rect">
            <a:avLst/>
          </a:prstGeom>
          <a:noFill/>
        </p:spPr>
        <p:txBody>
          <a:bodyPr wrap="square">
            <a:spAutoFit/>
          </a:bodyPr>
          <a:lstStyle/>
          <a:p>
            <a:endParaRPr lang="en-US" sz="20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Robust and resilient ML models must have </a:t>
            </a:r>
            <a:r>
              <a:rPr lang="en-US" sz="2200" b="1" dirty="0">
                <a:latin typeface="Calibri" panose="020F0502020204030204" pitchFamily="34" charset="0"/>
                <a:cs typeface="Calibri" panose="020F0502020204030204" pitchFamily="34" charset="0"/>
              </a:rPr>
              <a:t>runtime monitors</a:t>
            </a:r>
            <a:r>
              <a:rPr lang="en-US" sz="2200" dirty="0">
                <a:latin typeface="Calibri" panose="020F0502020204030204" pitchFamily="34" charset="0"/>
                <a:cs typeface="Calibri" panose="020F0502020204030204" pitchFamily="34" charset="0"/>
              </a:rPr>
              <a:t> to detect “surprise” by observing their own inference patterns when subjected to novel or adversarial inputs. </a:t>
            </a:r>
          </a:p>
        </p:txBody>
      </p:sp>
      <p:sp>
        <p:nvSpPr>
          <p:cNvPr id="12" name="Rectangle 11">
            <a:extLst>
              <a:ext uri="{FF2B5EF4-FFF2-40B4-BE49-F238E27FC236}">
                <a16:creationId xmlns:a16="http://schemas.microsoft.com/office/drawing/2014/main" id="{D58F0288-3643-3C08-147C-83B80CBCAA10}"/>
              </a:ext>
            </a:extLst>
          </p:cNvPr>
          <p:cNvSpPr/>
          <p:nvPr/>
        </p:nvSpPr>
        <p:spPr>
          <a:xfrm>
            <a:off x="774700" y="4746741"/>
            <a:ext cx="11417300"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FF"/>
                </a:solidFill>
                <a:effectLst/>
                <a:uLnTx/>
                <a:uFillTx/>
                <a:latin typeface="Calibri" panose="020F0502020204030204" pitchFamily="34" charset="0"/>
                <a:ea typeface="+mn-ea"/>
                <a:cs typeface="Calibri" panose="020F0502020204030204" pitchFamily="34" charset="0"/>
              </a:rPr>
              <a:t>Predictive coding in the visual cortex: a functional interpretation of some extra-classical receptive-field effects.</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Nature Neuroscience. 2, 79-87 (1999).</a:t>
            </a:r>
          </a:p>
        </p:txBody>
      </p:sp>
      <p:sp>
        <p:nvSpPr>
          <p:cNvPr id="13" name="Rectangle 12">
            <a:extLst>
              <a:ext uri="{FF2B5EF4-FFF2-40B4-BE49-F238E27FC236}">
                <a16:creationId xmlns:a16="http://schemas.microsoft.com/office/drawing/2014/main" id="{639828FA-0404-9728-68BF-9AE48715183A}"/>
              </a:ext>
            </a:extLst>
          </p:cNvPr>
          <p:cNvSpPr/>
          <p:nvPr/>
        </p:nvSpPr>
        <p:spPr>
          <a:xfrm>
            <a:off x="644387" y="3100136"/>
            <a:ext cx="10972800" cy="16312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backward connections from higher to lower order visual areas try to predict activity in lower order areas; while the counter stream of ascending, forward connections convey prediction errors; namely, what cannot be predicted. These prediction errors drive expectations in higher levels towards better explanations for lower levels …. consistent with neuroanatomy and physiology but could account for range of subtle response properties like ‘end-stopping’ and other extra-classical receptive field effects</a:t>
            </a:r>
          </a:p>
        </p:txBody>
      </p:sp>
      <p:sp>
        <p:nvSpPr>
          <p:cNvPr id="14" name="TextBox 13">
            <a:extLst>
              <a:ext uri="{FF2B5EF4-FFF2-40B4-BE49-F238E27FC236}">
                <a16:creationId xmlns:a16="http://schemas.microsoft.com/office/drawing/2014/main" id="{8A04D777-A9DA-606A-6E30-F93A89076792}"/>
              </a:ext>
            </a:extLst>
          </p:cNvPr>
          <p:cNvSpPr txBox="1"/>
          <p:nvPr/>
        </p:nvSpPr>
        <p:spPr>
          <a:xfrm>
            <a:off x="4597081" y="2730804"/>
            <a:ext cx="62166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ahoma"/>
                <a:ea typeface="+mn-ea"/>
                <a:cs typeface="+mn-cs"/>
              </a:rPr>
              <a:t>Predictive Coding</a:t>
            </a:r>
          </a:p>
        </p:txBody>
      </p:sp>
      <p:sp>
        <p:nvSpPr>
          <p:cNvPr id="15" name="Rectangle 14">
            <a:extLst>
              <a:ext uri="{FF2B5EF4-FFF2-40B4-BE49-F238E27FC236}">
                <a16:creationId xmlns:a16="http://schemas.microsoft.com/office/drawing/2014/main" id="{9A20B169-1459-C58C-C449-8C89ECDAD0ED}"/>
              </a:ext>
            </a:extLst>
          </p:cNvPr>
          <p:cNvSpPr/>
          <p:nvPr/>
        </p:nvSpPr>
        <p:spPr>
          <a:xfrm>
            <a:off x="372760" y="2590340"/>
            <a:ext cx="11244427" cy="29274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93C9DB47-6FDA-507D-0B3F-D908394193CA}"/>
              </a:ext>
            </a:extLst>
          </p:cNvPr>
          <p:cNvSpPr txBox="1"/>
          <p:nvPr/>
        </p:nvSpPr>
        <p:spPr>
          <a:xfrm>
            <a:off x="-1" y="-25328"/>
            <a:ext cx="7150813" cy="954107"/>
          </a:xfrm>
          <a:prstGeom prst="rect">
            <a:avLst/>
          </a:prstGeom>
          <a:noFill/>
        </p:spPr>
        <p:txBody>
          <a:bodyPr wrap="square" rtlCol="0">
            <a:spAutoFit/>
          </a:bodyPr>
          <a:lstStyle/>
          <a:p>
            <a:r>
              <a:rPr lang="en-US" sz="2800" b="1" dirty="0">
                <a:solidFill>
                  <a:schemeClr val="accent6">
                    <a:lumMod val="50000"/>
                  </a:schemeClr>
                </a:solidFill>
              </a:rPr>
              <a:t>Context-aware Collaborative Neuro-Symbolic Inference</a:t>
            </a:r>
          </a:p>
        </p:txBody>
      </p:sp>
    </p:spTree>
    <p:extLst>
      <p:ext uri="{BB962C8B-B14F-4D97-AF65-F5344CB8AC3E}">
        <p14:creationId xmlns:p14="http://schemas.microsoft.com/office/powerpoint/2010/main" val="2005790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4386</TotalTime>
  <Words>3271</Words>
  <Application>Microsoft Macintosh PowerPoint</Application>
  <PresentationFormat>Widescreen</PresentationFormat>
  <Paragraphs>290</Paragraphs>
  <Slides>20</Slides>
  <Notes>10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Arial</vt:lpstr>
      <vt:lpstr>Calibri</vt:lpstr>
      <vt:lpstr>Calibri Light</vt:lpstr>
      <vt:lpstr>Cambria Math</vt:lpstr>
      <vt:lpstr>Droid Sans</vt:lpstr>
      <vt:lpstr>Helvetica</vt:lpstr>
      <vt:lpstr>Noto Sans</vt:lpstr>
      <vt:lpstr>Tahoma</vt:lpstr>
      <vt:lpstr>Times New Roman</vt:lpstr>
      <vt:lpstr>Wingdings</vt:lpstr>
      <vt:lpstr>Office Theme</vt:lpstr>
      <vt:lpstr>Custom Design</vt:lpstr>
      <vt:lpstr>Task 2.3: Context-aware Collaborative Neuro-Symbolic Inference from Distributed Multi-modal Data   Kick-off Meeting January 2023 </vt:lpstr>
      <vt:lpstr>Team Members</vt:lpstr>
      <vt:lpstr>Task Goal </vt:lpstr>
      <vt:lpstr>Technical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Validation</vt:lpstr>
      <vt:lpstr>Impact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Koester, Amy Elizabeth</dc:creator>
  <cp:lastModifiedBy>Susmit Jha</cp:lastModifiedBy>
  <cp:revision>103</cp:revision>
  <dcterms:created xsi:type="dcterms:W3CDTF">2017-06-08T20:00:49Z</dcterms:created>
  <dcterms:modified xsi:type="dcterms:W3CDTF">2023-01-12T08:21:25Z</dcterms:modified>
</cp:coreProperties>
</file>